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3"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8" r:id="rId11"/>
    <p:sldId id="266" r:id="rId12"/>
    <p:sldId id="267" r:id="rId13"/>
  </p:sldIdLst>
  <p:sldSz cx="13004800" cy="9753600"/>
  <p:notesSz cx="13004800" cy="9753600"/>
  <p:embeddedFontLst>
    <p:embeddedFont>
      <p:font typeface="Schibsted Grotesk Medium" panose="020B0604020202020204" charset="0"/>
      <p:regular r:id="rId15"/>
      <p:bold r:id="rId16"/>
      <p:italic r:id="rId17"/>
      <p:boldItalic r:id="rId18"/>
    </p:embeddedFont>
    <p:embeddedFont>
      <p:font typeface="Schibsted Grotesk SemiBold"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47" d="100"/>
          <a:sy n="47" d="100"/>
        </p:scale>
        <p:origin x="1476" y="66"/>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
        <p:cNvGrpSpPr/>
        <p:nvPr/>
      </p:nvGrpSpPr>
      <p:grpSpPr>
        <a:xfrm>
          <a:off x="0" y="0"/>
          <a:ext cx="0" cy="0"/>
          <a:chOff x="0" y="0"/>
          <a:chExt cx="0" cy="0"/>
        </a:xfrm>
      </p:grpSpPr>
      <p:sp>
        <p:nvSpPr>
          <p:cNvPr id="21" name="Google Shape;21;p1: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 name="Google Shape;22;p1: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37141f24573_0_35: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2" name="Google Shape;162;g37141f24573_0_3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38a558c2501_3_12: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38a558c2501_3_12:notes"/>
          <p:cNvSpPr txBox="1">
            <a:spLocks noGrp="1"/>
          </p:cNvSpPr>
          <p:nvPr>
            <p:ph type="body" idx="1"/>
          </p:nvPr>
        </p:nvSpPr>
        <p:spPr>
          <a:xfrm>
            <a:off x="1300475" y="4632950"/>
            <a:ext cx="104037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15: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4" name="Google Shape;174;p15: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p2: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 name="Google Shape;34;p2: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3a77770f7ca_0_6: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4" name="Google Shape;44;g3a77770f7ca_0_6: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3: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4" name="Google Shape;54;p3: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3a3ccf0fdd3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8" name="Google Shape;78;g3a3ccf0fdd3_0_0: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8f28df4f9d_0_0: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5" name="Google Shape;95;g28f28df4f9d_0_0: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6:notes"/>
          <p:cNvSpPr txBox="1">
            <a:spLocks noGrp="1"/>
          </p:cNvSpPr>
          <p:nvPr>
            <p:ph type="body" idx="1"/>
          </p:nvPr>
        </p:nvSpPr>
        <p:spPr>
          <a:xfrm>
            <a:off x="1300475" y="4632950"/>
            <a:ext cx="10403825" cy="4389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1" name="Google Shape;101;p6: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a87aa3950e_0_134: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g2a87aa3950e_0_134:notes"/>
          <p:cNvSpPr>
            <a:spLocks noGrp="1" noRot="1" noChangeAspect="1"/>
          </p:cNvSpPr>
          <p:nvPr>
            <p:ph type="sldImg" idx="2"/>
          </p:nvPr>
        </p:nvSpPr>
        <p:spPr>
          <a:xfrm>
            <a:off x="2167900" y="731500"/>
            <a:ext cx="86703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3a77770f7ca_0_34:notes"/>
          <p:cNvSpPr txBox="1">
            <a:spLocks noGrp="1"/>
          </p:cNvSpPr>
          <p:nvPr>
            <p:ph type="body" idx="1"/>
          </p:nvPr>
        </p:nvSpPr>
        <p:spPr>
          <a:xfrm>
            <a:off x="1300475" y="4632950"/>
            <a:ext cx="10403700" cy="4389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4" name="Google Shape;124;g3a77770f7ca_0_34:notes"/>
          <p:cNvSpPr>
            <a:spLocks noGrp="1" noRot="1" noChangeAspect="1"/>
          </p:cNvSpPr>
          <p:nvPr>
            <p:ph type="sldImg" idx="2"/>
          </p:nvPr>
        </p:nvSpPr>
        <p:spPr>
          <a:xfrm>
            <a:off x="4064000" y="731838"/>
            <a:ext cx="4878388"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wo Content">
  <p:cSld name="Two Content">
    <p:bg>
      <p:bgPr>
        <a:solidFill>
          <a:schemeClr val="lt1"/>
        </a:solidFill>
        <a:effectLst/>
      </p:bgPr>
    </p:bg>
    <p:spTree>
      <p:nvGrpSpPr>
        <p:cNvPr id="1" name="Shape 13"/>
        <p:cNvGrpSpPr/>
        <p:nvPr/>
      </p:nvGrpSpPr>
      <p:grpSpPr>
        <a:xfrm>
          <a:off x="0" y="0"/>
          <a:ext cx="0" cy="0"/>
          <a:chOff x="0" y="0"/>
          <a:chExt cx="0" cy="0"/>
        </a:xfrm>
      </p:grpSpPr>
      <p:sp>
        <p:nvSpPr>
          <p:cNvPr id="14" name="Google Shape;14;p4"/>
          <p:cNvSpPr/>
          <p:nvPr/>
        </p:nvSpPr>
        <p:spPr>
          <a:xfrm>
            <a:off x="4978" y="12"/>
            <a:ext cx="6499225" cy="9739630"/>
          </a:xfrm>
          <a:custGeom>
            <a:avLst/>
            <a:gdLst/>
            <a:ahLst/>
            <a:cxnLst/>
            <a:rect l="l" t="t" r="r" b="b"/>
            <a:pathLst>
              <a:path w="6499225" h="9739630" extrusionOk="0">
                <a:moveTo>
                  <a:pt x="0" y="9739566"/>
                </a:moveTo>
                <a:lnTo>
                  <a:pt x="6499225" y="9739566"/>
                </a:lnTo>
                <a:lnTo>
                  <a:pt x="6499225" y="0"/>
                </a:lnTo>
                <a:lnTo>
                  <a:pt x="0" y="0"/>
                </a:lnTo>
                <a:lnTo>
                  <a:pt x="0" y="9739566"/>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5" name="Google Shape;15;p4"/>
          <p:cNvSpPr/>
          <p:nvPr/>
        </p:nvSpPr>
        <p:spPr>
          <a:xfrm>
            <a:off x="4986" y="6117704"/>
            <a:ext cx="6499225" cy="0"/>
          </a:xfrm>
          <a:custGeom>
            <a:avLst/>
            <a:gdLst/>
            <a:ahLst/>
            <a:cxnLst/>
            <a:rect l="l" t="t" r="r" b="b"/>
            <a:pathLst>
              <a:path w="6499225" h="120000" extrusionOk="0">
                <a:moveTo>
                  <a:pt x="0" y="0"/>
                </a:moveTo>
                <a:lnTo>
                  <a:pt x="6499217"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6" name="Google Shape;16;p4"/>
          <p:cNvSpPr/>
          <p:nvPr/>
        </p:nvSpPr>
        <p:spPr>
          <a:xfrm>
            <a:off x="6504203" y="12"/>
            <a:ext cx="6501130" cy="9753588"/>
          </a:xfrm>
          <a:custGeom>
            <a:avLst/>
            <a:gdLst/>
            <a:ahLst/>
            <a:cxnLst/>
            <a:rect l="l" t="t" r="r" b="b"/>
            <a:pathLst>
              <a:path w="6501130" h="9739630" extrusionOk="0">
                <a:moveTo>
                  <a:pt x="6500596" y="0"/>
                </a:moveTo>
                <a:lnTo>
                  <a:pt x="0" y="0"/>
                </a:lnTo>
                <a:lnTo>
                  <a:pt x="0" y="9739566"/>
                </a:lnTo>
                <a:lnTo>
                  <a:pt x="6500596" y="9739566"/>
                </a:lnTo>
                <a:lnTo>
                  <a:pt x="6500596"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Blank" type="obj">
  <p:cSld name="OBJECT">
    <p:bg>
      <p:bgPr>
        <a:solidFill>
          <a:schemeClr val="lt1"/>
        </a:solidFill>
        <a:effectLst/>
      </p:bgPr>
    </p:bg>
    <p:spTree>
      <p:nvGrpSpPr>
        <p:cNvPr id="1" name="Shape 17"/>
        <p:cNvGrpSpPr/>
        <p:nvPr/>
      </p:nvGrpSpPr>
      <p:grpSpPr>
        <a:xfrm>
          <a:off x="0" y="0"/>
          <a:ext cx="0" cy="0"/>
          <a:chOff x="0" y="0"/>
          <a:chExt cx="0" cy="0"/>
        </a:xfrm>
      </p:grpSpPr>
      <p:sp>
        <p:nvSpPr>
          <p:cNvPr id="18" name="Google Shape;18;p5"/>
          <p:cNvSpPr/>
          <p:nvPr/>
        </p:nvSpPr>
        <p:spPr>
          <a:xfrm>
            <a:off x="0" y="0"/>
            <a:ext cx="13004926" cy="9753600"/>
          </a:xfrm>
          <a:custGeom>
            <a:avLst/>
            <a:gdLst/>
            <a:ahLst/>
            <a:cxnLst/>
            <a:rect l="l" t="t" r="r" b="b"/>
            <a:pathLst>
              <a:path w="12998450" h="9753600" extrusionOk="0">
                <a:moveTo>
                  <a:pt x="12998323" y="0"/>
                </a:moveTo>
                <a:lnTo>
                  <a:pt x="0" y="0"/>
                </a:lnTo>
                <a:lnTo>
                  <a:pt x="0" y="9753600"/>
                </a:lnTo>
                <a:lnTo>
                  <a:pt x="12998323" y="9753600"/>
                </a:lnTo>
                <a:lnTo>
                  <a:pt x="12998323"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chemeClr val="lt1"/>
        </a:solidFill>
        <a:effectLst/>
      </p:bgPr>
    </p:bg>
    <p:spTree>
      <p:nvGrpSpPr>
        <p:cNvPr id="1" name="Shape 1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74624" y="83952"/>
            <a:ext cx="12196445" cy="1161857"/>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7550" b="0" i="0" u="none" strike="noStrike" cap="none">
                <a:solidFill>
                  <a:srgbClr val="1B211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650240" y="2243328"/>
            <a:ext cx="11704320" cy="6437376"/>
          </a:xfrm>
          <a:prstGeom prst="rect">
            <a:avLst/>
          </a:prstGeom>
          <a:noFill/>
          <a:ln>
            <a:noFill/>
          </a:ln>
        </p:spPr>
        <p:txBody>
          <a:bodyPr spcFirstLastPara="1" wrap="square" lIns="0" tIns="0" rIns="0" bIns="0" anchor="t" anchorCtr="0">
            <a:sp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9pPr>
          </a:lstStyle>
          <a:p>
            <a:endParaRPr/>
          </a:p>
        </p:txBody>
      </p:sp>
      <p:sp>
        <p:nvSpPr>
          <p:cNvPr id="8" name="Google Shape;8;p1"/>
          <p:cNvSpPr txBox="1">
            <a:spLocks noGrp="1"/>
          </p:cNvSpPr>
          <p:nvPr>
            <p:ph type="ftr" idx="11"/>
          </p:nvPr>
        </p:nvSpPr>
        <p:spPr>
          <a:xfrm>
            <a:off x="4421632" y="9070848"/>
            <a:ext cx="4161536" cy="487680"/>
          </a:xfrm>
          <a:prstGeom prst="rect">
            <a:avLst/>
          </a:prstGeom>
          <a:noFill/>
          <a:ln>
            <a:noFill/>
          </a:ln>
        </p:spPr>
        <p:txBody>
          <a:bodyPr spcFirstLastPara="1" wrap="square" lIns="0" tIns="0" rIns="0" bIns="0" anchor="t" anchorCtr="0">
            <a:spAutoFit/>
          </a:bodyPr>
          <a:lstStyle>
            <a:lvl1pPr marR="0" lvl="0" algn="ctr"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 name="Google Shape;9;p1"/>
          <p:cNvSpPr txBox="1">
            <a:spLocks noGrp="1"/>
          </p:cNvSpPr>
          <p:nvPr>
            <p:ph type="dt" idx="10"/>
          </p:nvPr>
        </p:nvSpPr>
        <p:spPr>
          <a:xfrm>
            <a:off x="650240" y="9070848"/>
            <a:ext cx="2991104" cy="487680"/>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 name="Google Shape;10;p1"/>
          <p:cNvSpPr txBox="1">
            <a:spLocks noGrp="1"/>
          </p:cNvSpPr>
          <p:nvPr>
            <p:ph type="sldNum" idx="12"/>
          </p:nvPr>
        </p:nvSpPr>
        <p:spPr>
          <a:xfrm>
            <a:off x="9363456" y="9070848"/>
            <a:ext cx="2991104" cy="487680"/>
          </a:xfrm>
          <a:prstGeom prst="rect">
            <a:avLst/>
          </a:prstGeom>
          <a:noFill/>
          <a:ln>
            <a:noFill/>
          </a:ln>
        </p:spPr>
        <p:txBody>
          <a:bodyPr spcFirstLastPara="1" wrap="square" lIns="0" tIns="0" rIns="0" bIns="0" anchor="t" anchorCtr="0">
            <a:spAutoFit/>
          </a:bodyPr>
          <a:lstStyle>
            <a:lvl1pPr marL="0" marR="0" lvl="0"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23"/>
        <p:cNvGrpSpPr/>
        <p:nvPr/>
      </p:nvGrpSpPr>
      <p:grpSpPr>
        <a:xfrm>
          <a:off x="0" y="0"/>
          <a:ext cx="0" cy="0"/>
          <a:chOff x="0" y="0"/>
          <a:chExt cx="0" cy="0"/>
        </a:xfrm>
      </p:grpSpPr>
      <p:sp>
        <p:nvSpPr>
          <p:cNvPr id="24" name="Google Shape;24;p7"/>
          <p:cNvSpPr/>
          <p:nvPr/>
        </p:nvSpPr>
        <p:spPr>
          <a:xfrm>
            <a:off x="97550" y="1193"/>
            <a:ext cx="13004800" cy="9751695"/>
          </a:xfrm>
          <a:custGeom>
            <a:avLst/>
            <a:gdLst/>
            <a:ahLst/>
            <a:cxnLst/>
            <a:rect l="l" t="t" r="r" b="b"/>
            <a:pathLst>
              <a:path w="13004800" h="9751695" extrusionOk="0">
                <a:moveTo>
                  <a:pt x="13004800" y="0"/>
                </a:moveTo>
                <a:lnTo>
                  <a:pt x="0" y="0"/>
                </a:lnTo>
                <a:lnTo>
                  <a:pt x="0" y="9751212"/>
                </a:lnTo>
                <a:lnTo>
                  <a:pt x="13004800" y="9751212"/>
                </a:lnTo>
                <a:lnTo>
                  <a:pt x="1300480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5" name="Google Shape;25;p7"/>
          <p:cNvSpPr txBox="1">
            <a:spLocks noGrp="1"/>
          </p:cNvSpPr>
          <p:nvPr>
            <p:ph type="title" idx="4294967295"/>
          </p:nvPr>
        </p:nvSpPr>
        <p:spPr>
          <a:xfrm>
            <a:off x="6026925" y="154300"/>
            <a:ext cx="6920400" cy="3200400"/>
          </a:xfrm>
          <a:prstGeom prst="rect">
            <a:avLst/>
          </a:prstGeom>
          <a:noFill/>
          <a:ln>
            <a:noFill/>
          </a:ln>
        </p:spPr>
        <p:txBody>
          <a:bodyPr spcFirstLastPara="1" wrap="square" lIns="0" tIns="13950" rIns="0" bIns="0" anchor="t" anchorCtr="0">
            <a:spAutoFit/>
          </a:bodyPr>
          <a:lstStyle/>
          <a:p>
            <a:pPr marL="0" lvl="0" indent="0" algn="just" rtl="0">
              <a:lnSpc>
                <a:spcPct val="100000"/>
              </a:lnSpc>
              <a:spcBef>
                <a:spcPts val="0"/>
              </a:spcBef>
              <a:spcAft>
                <a:spcPts val="0"/>
              </a:spcAft>
              <a:buSzPts val="1400"/>
              <a:buNone/>
            </a:pPr>
            <a:r>
              <a:rPr lang="en-US" sz="10350">
                <a:latin typeface="Schibsted Grotesk Medium"/>
                <a:ea typeface="Schibsted Grotesk Medium"/>
                <a:cs typeface="Schibsted Grotesk Medium"/>
                <a:sym typeface="Schibsted Grotesk Medium"/>
              </a:rPr>
              <a:t>WELCOME</a:t>
            </a:r>
            <a:r>
              <a:rPr lang="en-US" sz="10150">
                <a:latin typeface="Schibsted Grotesk Medium"/>
                <a:ea typeface="Schibsted Grotesk Medium"/>
                <a:cs typeface="Schibsted Grotesk Medium"/>
                <a:sym typeface="Schibsted Grotesk Medium"/>
              </a:rPr>
              <a:t> </a:t>
            </a:r>
            <a:r>
              <a:rPr lang="en-US" sz="10350">
                <a:latin typeface="Schibsted Grotesk Medium"/>
                <a:ea typeface="Schibsted Grotesk Medium"/>
                <a:cs typeface="Schibsted Grotesk Medium"/>
                <a:sym typeface="Schibsted Grotesk Medium"/>
              </a:rPr>
              <a:t>TO TEG</a:t>
            </a:r>
            <a:endParaRPr sz="10350">
              <a:latin typeface="Schibsted Grotesk Medium"/>
              <a:ea typeface="Schibsted Grotesk Medium"/>
              <a:cs typeface="Schibsted Grotesk Medium"/>
              <a:sym typeface="Schibsted Grotesk Medium"/>
            </a:endParaRPr>
          </a:p>
        </p:txBody>
      </p:sp>
      <p:sp>
        <p:nvSpPr>
          <p:cNvPr id="26" name="Google Shape;26;p7"/>
          <p:cNvSpPr txBox="1"/>
          <p:nvPr/>
        </p:nvSpPr>
        <p:spPr>
          <a:xfrm>
            <a:off x="6055400" y="4379175"/>
            <a:ext cx="6606300" cy="1881000"/>
          </a:xfrm>
          <a:prstGeom prst="rect">
            <a:avLst/>
          </a:prstGeom>
          <a:noFill/>
          <a:ln>
            <a:noFill/>
          </a:ln>
        </p:spPr>
        <p:txBody>
          <a:bodyPr spcFirstLastPara="1" wrap="square" lIns="0" tIns="10775" rIns="0" bIns="0" anchor="t" anchorCtr="0">
            <a:spAutoFit/>
          </a:bodyPr>
          <a:lstStyle/>
          <a:p>
            <a:pPr marL="12700" marR="5080" lvl="0" indent="0" algn="just" rtl="0">
              <a:lnSpc>
                <a:spcPct val="101499"/>
              </a:lnSpc>
              <a:spcBef>
                <a:spcPts val="0"/>
              </a:spcBef>
              <a:spcAft>
                <a:spcPts val="0"/>
              </a:spcAft>
              <a:buClr>
                <a:srgbClr val="000000"/>
              </a:buClr>
              <a:buSzPts val="255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THANK YOU FOR SHARING YOUR IDEAS AND VISION OF YOUR COMPANY WITH ME, AND GIVING ME THE OPPORTUNITY TO WALK YOU THROUGH HOW WE SEE TEG AS THE PERFECT RESOURCE FOR HELPING YOU LAUNCH YOUR COLLECTION SUCCESSFULLY. </a:t>
            </a:r>
            <a:br>
              <a:rPr lang="en-US" sz="2000" b="0" i="0" u="none" strike="noStrike" cap="none">
                <a:solidFill>
                  <a:srgbClr val="1B211F"/>
                </a:solidFill>
                <a:latin typeface="Schibsted Grotesk Medium"/>
                <a:ea typeface="Schibsted Grotesk Medium"/>
                <a:cs typeface="Schibsted Grotesk Medium"/>
                <a:sym typeface="Schibsted Grotesk Medium"/>
              </a:rPr>
            </a:br>
            <a:endParaRPr sz="2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27" name="Google Shape;27;p7"/>
          <p:cNvPicPr preferRelativeResize="0"/>
          <p:nvPr/>
        </p:nvPicPr>
        <p:blipFill rotWithShape="1">
          <a:blip r:embed="rId3">
            <a:alphaModFix/>
          </a:blip>
          <a:srcRect/>
          <a:stretch/>
        </p:blipFill>
        <p:spPr>
          <a:xfrm>
            <a:off x="5712300" y="1724025"/>
            <a:ext cx="7292500" cy="57150"/>
          </a:xfrm>
          <a:prstGeom prst="rect">
            <a:avLst/>
          </a:prstGeom>
          <a:noFill/>
          <a:ln>
            <a:noFill/>
          </a:ln>
        </p:spPr>
      </p:pic>
      <p:pic>
        <p:nvPicPr>
          <p:cNvPr id="28" name="Google Shape;28;p7"/>
          <p:cNvPicPr preferRelativeResize="0"/>
          <p:nvPr/>
        </p:nvPicPr>
        <p:blipFill rotWithShape="1">
          <a:blip r:embed="rId3">
            <a:alphaModFix/>
          </a:blip>
          <a:srcRect/>
          <a:stretch/>
        </p:blipFill>
        <p:spPr>
          <a:xfrm>
            <a:off x="5712300" y="3324225"/>
            <a:ext cx="7292500" cy="57150"/>
          </a:xfrm>
          <a:prstGeom prst="rect">
            <a:avLst/>
          </a:prstGeom>
          <a:noFill/>
          <a:ln>
            <a:noFill/>
          </a:ln>
        </p:spPr>
      </p:pic>
      <p:pic>
        <p:nvPicPr>
          <p:cNvPr id="29" name="Google Shape;29;p7" title="TEG-20-badge-circle-transparent.png"/>
          <p:cNvPicPr preferRelativeResize="0"/>
          <p:nvPr/>
        </p:nvPicPr>
        <p:blipFill>
          <a:blip r:embed="rId4">
            <a:alphaModFix/>
          </a:blip>
          <a:stretch>
            <a:fillRect/>
          </a:stretch>
        </p:blipFill>
        <p:spPr>
          <a:xfrm>
            <a:off x="8091848" y="6782775"/>
            <a:ext cx="2741525" cy="2741525"/>
          </a:xfrm>
          <a:prstGeom prst="rect">
            <a:avLst/>
          </a:prstGeom>
          <a:noFill/>
          <a:ln>
            <a:noFill/>
          </a:ln>
        </p:spPr>
      </p:pic>
      <p:pic>
        <p:nvPicPr>
          <p:cNvPr id="30" name="Google Shape;30;p7" title="Copy of TEL_620.jpg"/>
          <p:cNvPicPr preferRelativeResize="0"/>
          <p:nvPr/>
        </p:nvPicPr>
        <p:blipFill>
          <a:blip r:embed="rId5">
            <a:alphaModFix/>
          </a:blip>
          <a:stretch>
            <a:fillRect/>
          </a:stretch>
        </p:blipFill>
        <p:spPr>
          <a:xfrm>
            <a:off x="-311150" y="250"/>
            <a:ext cx="5792824" cy="9753600"/>
          </a:xfrm>
          <a:prstGeom prst="rect">
            <a:avLst/>
          </a:prstGeom>
          <a:noFill/>
          <a:ln>
            <a:noFill/>
          </a:ln>
        </p:spPr>
      </p:pic>
      <p:pic>
        <p:nvPicPr>
          <p:cNvPr id="31" name="Google Shape;31;p7"/>
          <p:cNvPicPr preferRelativeResize="0"/>
          <p:nvPr/>
        </p:nvPicPr>
        <p:blipFill rotWithShape="1">
          <a:blip r:embed="rId6">
            <a:alphaModFix/>
          </a:blip>
          <a:srcRect l="12365" t="9148" r="1583"/>
          <a:stretch/>
        </p:blipFill>
        <p:spPr>
          <a:xfrm>
            <a:off x="-311150" y="0"/>
            <a:ext cx="6254775" cy="9753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pic>
        <p:nvPicPr>
          <p:cNvPr id="171" name="Google Shape;171;p17" title="Screenshot 2025-11-26 at 9.29.52 AM.png"/>
          <p:cNvPicPr preferRelativeResize="0"/>
          <p:nvPr/>
        </p:nvPicPr>
        <p:blipFill>
          <a:blip r:embed="rId3">
            <a:alphaModFix/>
          </a:blip>
          <a:stretch>
            <a:fillRect/>
          </a:stretch>
        </p:blipFill>
        <p:spPr>
          <a:xfrm>
            <a:off x="152399" y="1484758"/>
            <a:ext cx="12700001" cy="678408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175"/>
        <p:cNvGrpSpPr/>
        <p:nvPr/>
      </p:nvGrpSpPr>
      <p:grpSpPr>
        <a:xfrm>
          <a:off x="0" y="0"/>
          <a:ext cx="0" cy="0"/>
          <a:chOff x="0" y="0"/>
          <a:chExt cx="0" cy="0"/>
        </a:xfrm>
      </p:grpSpPr>
      <p:sp>
        <p:nvSpPr>
          <p:cNvPr id="176" name="Google Shape;176;p18"/>
          <p:cNvSpPr/>
          <p:nvPr/>
        </p:nvSpPr>
        <p:spPr>
          <a:xfrm>
            <a:off x="0" y="0"/>
            <a:ext cx="13005333" cy="9764289"/>
          </a:xfrm>
          <a:custGeom>
            <a:avLst/>
            <a:gdLst/>
            <a:ahLst/>
            <a:cxnLst/>
            <a:rect l="l" t="t" r="r" b="b"/>
            <a:pathLst>
              <a:path w="13000355" h="9743440" extrusionOk="0">
                <a:moveTo>
                  <a:pt x="12999821" y="0"/>
                </a:moveTo>
                <a:lnTo>
                  <a:pt x="0" y="0"/>
                </a:lnTo>
                <a:lnTo>
                  <a:pt x="0" y="9743313"/>
                </a:lnTo>
                <a:lnTo>
                  <a:pt x="12999821" y="9743313"/>
                </a:lnTo>
                <a:lnTo>
                  <a:pt x="12999821"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77" name="Google Shape;177;p18"/>
          <p:cNvSpPr/>
          <p:nvPr/>
        </p:nvSpPr>
        <p:spPr>
          <a:xfrm>
            <a:off x="1" y="1701188"/>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78" name="Google Shape;178;p18"/>
          <p:cNvSpPr txBox="1">
            <a:spLocks noGrp="1"/>
          </p:cNvSpPr>
          <p:nvPr>
            <p:ph type="title" idx="4294967295"/>
          </p:nvPr>
        </p:nvSpPr>
        <p:spPr>
          <a:xfrm>
            <a:off x="-250" y="0"/>
            <a:ext cx="13005300" cy="1551591"/>
          </a:xfrm>
          <a:prstGeom prst="rect">
            <a:avLst/>
          </a:prstGeom>
          <a:noFill/>
          <a:ln>
            <a:noFill/>
          </a:ln>
        </p:spPr>
        <p:txBody>
          <a:bodyPr spcFirstLastPara="1" wrap="square" lIns="0" tIns="180225" rIns="0" bIns="0" anchor="t" anchorCtr="0">
            <a:spAutoFit/>
          </a:bodyPr>
          <a:lstStyle/>
          <a:p>
            <a:pPr marL="61594" lvl="0" indent="0" algn="ctr" rtl="0">
              <a:lnSpc>
                <a:spcPct val="100000"/>
              </a:lnSpc>
              <a:spcBef>
                <a:spcPts val="0"/>
              </a:spcBef>
              <a:spcAft>
                <a:spcPts val="0"/>
              </a:spcAft>
              <a:buSzPts val="1400"/>
              <a:buNone/>
            </a:pPr>
            <a:r>
              <a:rPr lang="en-US" sz="8900" dirty="0">
                <a:latin typeface="Schibsted Grotesk Medium"/>
                <a:ea typeface="Schibsted Grotesk Medium"/>
                <a:cs typeface="Schibsted Grotesk Medium"/>
                <a:sym typeface="Schibsted Grotesk Medium"/>
              </a:rPr>
              <a:t>NEXT STEPS WITH TEG</a:t>
            </a:r>
            <a:endParaRPr sz="8900" dirty="0">
              <a:latin typeface="Schibsted Grotesk Medium"/>
              <a:ea typeface="Schibsted Grotesk Medium"/>
              <a:cs typeface="Schibsted Grotesk Medium"/>
              <a:sym typeface="Schibsted Grotesk Medium"/>
            </a:endParaRPr>
          </a:p>
        </p:txBody>
      </p:sp>
      <p:sp>
        <p:nvSpPr>
          <p:cNvPr id="180" name="Google Shape;180;p18"/>
          <p:cNvSpPr txBox="1"/>
          <p:nvPr/>
        </p:nvSpPr>
        <p:spPr>
          <a:xfrm>
            <a:off x="203201" y="4671370"/>
            <a:ext cx="5689600" cy="309680"/>
          </a:xfrm>
          <a:prstGeom prst="rect">
            <a:avLst/>
          </a:prstGeom>
          <a:noFill/>
          <a:ln>
            <a:noFill/>
          </a:ln>
        </p:spPr>
        <p:txBody>
          <a:bodyPr spcFirstLastPara="1" wrap="square" lIns="0" tIns="17125" rIns="0" bIns="0" anchor="t" anchorCtr="0">
            <a:spAutoFit/>
          </a:bodyPr>
          <a:lstStyle/>
          <a:p>
            <a:pPr marL="12700" lvl="0" algn="ctr">
              <a:buSzPts val="1900"/>
            </a:pPr>
            <a:r>
              <a:rPr lang="en-US" sz="1900" i="0" u="none" strike="noStrike" cap="none" dirty="0">
                <a:solidFill>
                  <a:srgbClr val="1B211F"/>
                </a:solidFill>
                <a:latin typeface="+mn-lt"/>
                <a:ea typeface="Schibsted Grotesk Medium"/>
                <a:cs typeface="Schibsted Grotesk Medium"/>
                <a:sym typeface="Schibsted Grotesk Medium"/>
              </a:rPr>
              <a:t>CONTRACT PRESENTED TO </a:t>
            </a:r>
            <a:r>
              <a:rPr lang="en-US" sz="1900" dirty="0">
                <a:solidFill>
                  <a:srgbClr val="1B211F"/>
                </a:solidFill>
                <a:latin typeface="+mn-lt"/>
                <a:ea typeface="Schibsted Grotesk Medium"/>
                <a:cs typeface="Schibsted Grotesk Medium"/>
                <a:sym typeface="Schibsted Grotesk Medium"/>
              </a:rPr>
              <a:t>1ST NAME’S </a:t>
            </a:r>
            <a:endParaRPr sz="1900" i="0" u="none" strike="noStrike" cap="none" dirty="0">
              <a:solidFill>
                <a:srgbClr val="000000"/>
              </a:solidFill>
              <a:latin typeface="+mn-lt"/>
              <a:ea typeface="Schibsted Grotesk Medium"/>
              <a:cs typeface="Schibsted Grotesk Medium"/>
              <a:sym typeface="Schibsted Grotesk Medium"/>
            </a:endParaRPr>
          </a:p>
        </p:txBody>
      </p:sp>
      <p:sp>
        <p:nvSpPr>
          <p:cNvPr id="181" name="Google Shape;181;p18"/>
          <p:cNvSpPr txBox="1"/>
          <p:nvPr/>
        </p:nvSpPr>
        <p:spPr>
          <a:xfrm>
            <a:off x="203200" y="6556052"/>
            <a:ext cx="5689600" cy="309680"/>
          </a:xfrm>
          <a:prstGeom prst="rect">
            <a:avLst/>
          </a:prstGeom>
          <a:noFill/>
          <a:ln>
            <a:noFill/>
          </a:ln>
        </p:spPr>
        <p:txBody>
          <a:bodyPr spcFirstLastPara="1" wrap="square" lIns="0" tIns="17125" rIns="0" bIns="0" anchor="t" anchorCtr="0">
            <a:spAutoFit/>
          </a:bodyPr>
          <a:lstStyle/>
          <a:p>
            <a:pPr marL="12700" marR="0" lvl="0" indent="0" algn="ctr" rtl="0">
              <a:lnSpc>
                <a:spcPct val="100000"/>
              </a:lnSpc>
              <a:spcBef>
                <a:spcPts val="0"/>
              </a:spcBef>
              <a:spcAft>
                <a:spcPts val="0"/>
              </a:spcAft>
              <a:buClr>
                <a:srgbClr val="000000"/>
              </a:buClr>
              <a:buSzPts val="1900"/>
              <a:buFont typeface="Arial"/>
              <a:buNone/>
            </a:pPr>
            <a:r>
              <a:rPr lang="en-US" sz="1900" i="0" u="none" strike="noStrike" cap="none" dirty="0">
                <a:solidFill>
                  <a:srgbClr val="1B211F"/>
                </a:solidFill>
                <a:latin typeface="+mn-lt"/>
                <a:ea typeface="Schibsted Grotesk Medium"/>
                <a:cs typeface="Schibsted Grotesk Medium"/>
                <a:sym typeface="Schibsted Grotesk Medium"/>
              </a:rPr>
              <a:t>SIGNED CONTRACT RECEIVED AT TEG</a:t>
            </a:r>
            <a:endParaRPr sz="1900" i="0" u="none" strike="noStrike" cap="none" dirty="0">
              <a:solidFill>
                <a:srgbClr val="000000"/>
              </a:solidFill>
              <a:latin typeface="+mn-lt"/>
              <a:ea typeface="Schibsted Grotesk Medium"/>
              <a:cs typeface="Schibsted Grotesk Medium"/>
              <a:sym typeface="Schibsted Grotesk Medium"/>
            </a:endParaRPr>
          </a:p>
        </p:txBody>
      </p:sp>
      <p:sp>
        <p:nvSpPr>
          <p:cNvPr id="182" name="Google Shape;182;p18"/>
          <p:cNvSpPr txBox="1"/>
          <p:nvPr/>
        </p:nvSpPr>
        <p:spPr>
          <a:xfrm>
            <a:off x="203201" y="8562650"/>
            <a:ext cx="5689600" cy="309680"/>
          </a:xfrm>
          <a:prstGeom prst="rect">
            <a:avLst/>
          </a:prstGeom>
          <a:noFill/>
          <a:ln>
            <a:noFill/>
          </a:ln>
        </p:spPr>
        <p:txBody>
          <a:bodyPr spcFirstLastPara="1" wrap="square" lIns="0" tIns="17125" rIns="0" bIns="0" anchor="t" anchorCtr="0">
            <a:spAutoFit/>
          </a:bodyPr>
          <a:lstStyle/>
          <a:p>
            <a:pPr marL="12700" lvl="0" algn="ctr">
              <a:buSzPts val="1900"/>
            </a:pPr>
            <a:r>
              <a:rPr lang="en-US" sz="1900" dirty="0">
                <a:solidFill>
                  <a:srgbClr val="1B211F"/>
                </a:solidFill>
                <a:latin typeface="+mn-lt"/>
                <a:ea typeface="Schibsted Grotesk Medium"/>
                <a:cs typeface="Schibsted Grotesk Medium"/>
                <a:sym typeface="Schibsted Grotesk Medium"/>
              </a:rPr>
              <a:t>1ST NAME’S </a:t>
            </a:r>
            <a:r>
              <a:rPr lang="en-US" sz="1900" i="0" u="none" strike="noStrike" cap="none" dirty="0">
                <a:solidFill>
                  <a:srgbClr val="1B211F"/>
                </a:solidFill>
                <a:latin typeface="+mn-lt"/>
                <a:ea typeface="Schibsted Grotesk Medium"/>
                <a:cs typeface="Schibsted Grotesk Medium"/>
                <a:sym typeface="Schibsted Grotesk Medium"/>
              </a:rPr>
              <a:t>ONBOARDING</a:t>
            </a:r>
            <a:r>
              <a:rPr lang="en-US" sz="1900" i="0" u="none" strike="noStrike" cap="none" dirty="0">
                <a:solidFill>
                  <a:srgbClr val="1B211F"/>
                </a:solidFill>
                <a:latin typeface="+mn-lt"/>
                <a:ea typeface="Arial"/>
                <a:cs typeface="Arial"/>
                <a:sym typeface="Arial"/>
              </a:rPr>
              <a:t> MEETING</a:t>
            </a:r>
            <a:endParaRPr sz="1900" i="0" u="none" strike="noStrike" cap="none" dirty="0">
              <a:solidFill>
                <a:srgbClr val="000000"/>
              </a:solidFill>
              <a:latin typeface="+mn-lt"/>
              <a:ea typeface="Arial"/>
              <a:cs typeface="Arial"/>
              <a:sym typeface="Arial"/>
            </a:endParaRPr>
          </a:p>
        </p:txBody>
      </p:sp>
      <p:sp>
        <p:nvSpPr>
          <p:cNvPr id="183" name="Google Shape;183;p18"/>
          <p:cNvSpPr/>
          <p:nvPr/>
        </p:nvSpPr>
        <p:spPr>
          <a:xfrm>
            <a:off x="1" y="3709602"/>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84" name="Google Shape;184;p18"/>
          <p:cNvSpPr/>
          <p:nvPr/>
        </p:nvSpPr>
        <p:spPr>
          <a:xfrm>
            <a:off x="1" y="5718017"/>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85" name="Google Shape;185;p18"/>
          <p:cNvSpPr/>
          <p:nvPr/>
        </p:nvSpPr>
        <p:spPr>
          <a:xfrm>
            <a:off x="1" y="7759088"/>
            <a:ext cx="6513206" cy="52681"/>
          </a:xfrm>
          <a:custGeom>
            <a:avLst/>
            <a:gdLst/>
            <a:ahLst/>
            <a:cxnLst/>
            <a:rect l="l" t="t" r="r" b="b"/>
            <a:pathLst>
              <a:path w="6496050" h="120000" extrusionOk="0">
                <a:moveTo>
                  <a:pt x="0" y="0"/>
                </a:moveTo>
                <a:lnTo>
                  <a:pt x="6496050" y="0"/>
                </a:lnTo>
              </a:path>
            </a:pathLst>
          </a:custGeom>
          <a:noFill/>
          <a:ln w="9525" cap="flat" cmpd="sng">
            <a:solidFill>
              <a:srgbClr val="1B211F">
                <a:alpha val="1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pic>
        <p:nvPicPr>
          <p:cNvPr id="186" name="Google Shape;186;p18"/>
          <p:cNvPicPr preferRelativeResize="0"/>
          <p:nvPr/>
        </p:nvPicPr>
        <p:blipFill rotWithShape="1">
          <a:blip r:embed="rId3">
            <a:alphaModFix/>
          </a:blip>
          <a:srcRect l="2581" b="16029"/>
          <a:stretch/>
        </p:blipFill>
        <p:spPr>
          <a:xfrm>
            <a:off x="6107525" y="1690500"/>
            <a:ext cx="6897275" cy="8063101"/>
          </a:xfrm>
          <a:prstGeom prst="rect">
            <a:avLst/>
          </a:prstGeom>
          <a:noFill/>
          <a:ln>
            <a:noFill/>
          </a:ln>
        </p:spPr>
      </p:pic>
      <p:sp>
        <p:nvSpPr>
          <p:cNvPr id="2" name="Google Shape;219;p25">
            <a:extLst>
              <a:ext uri="{FF2B5EF4-FFF2-40B4-BE49-F238E27FC236}">
                <a16:creationId xmlns:a16="http://schemas.microsoft.com/office/drawing/2014/main" id="{949D1F23-E947-3704-C2E1-871ADC2D1D2B}"/>
              </a:ext>
            </a:extLst>
          </p:cNvPr>
          <p:cNvSpPr txBox="1"/>
          <p:nvPr/>
        </p:nvSpPr>
        <p:spPr>
          <a:xfrm>
            <a:off x="203200" y="2542853"/>
            <a:ext cx="5689600" cy="308082"/>
          </a:xfrm>
          <a:prstGeom prst="rect">
            <a:avLst/>
          </a:prstGeom>
          <a:noFill/>
          <a:ln>
            <a:noFill/>
          </a:ln>
        </p:spPr>
        <p:txBody>
          <a:bodyPr spcFirstLastPara="1" wrap="square" lIns="0" tIns="17125" rIns="0" bIns="0" anchor="t" anchorCtr="0">
            <a:spAutoFit/>
          </a:bodyPr>
          <a:lstStyle/>
          <a:p>
            <a:pPr marL="12700" marR="0" lvl="0" indent="0" algn="ctr" rtl="0">
              <a:lnSpc>
                <a:spcPct val="100000"/>
              </a:lnSpc>
              <a:spcBef>
                <a:spcPts val="0"/>
              </a:spcBef>
              <a:spcAft>
                <a:spcPts val="0"/>
              </a:spcAft>
              <a:buClr>
                <a:srgbClr val="000000"/>
              </a:buClr>
              <a:buSzPts val="1900"/>
              <a:buFont typeface="Arial"/>
              <a:buNone/>
            </a:pPr>
            <a:r>
              <a:rPr lang="en-US" sz="1900" dirty="0">
                <a:solidFill>
                  <a:srgbClr val="1B211F"/>
                </a:solidFill>
                <a:latin typeface="+mn-lt"/>
                <a:ea typeface="Schibsted Grotesk Medium"/>
                <a:cs typeface="Schibsted Grotesk Medium"/>
                <a:sym typeface="Schibsted Grotesk Medium"/>
              </a:rPr>
              <a:t>1ST NAME’S </a:t>
            </a:r>
            <a:r>
              <a:rPr lang="en-US" sz="1900" i="0" u="none" strike="noStrike" cap="none" dirty="0">
                <a:solidFill>
                  <a:srgbClr val="1B211F"/>
                </a:solidFill>
                <a:latin typeface="+mn-lt"/>
                <a:ea typeface="Schibsted Grotesk Medium"/>
                <a:cs typeface="Schibsted Grotesk Medium"/>
                <a:sym typeface="Schibsted Grotesk Medium"/>
              </a:rPr>
              <a:t>APPROVAL OF PROJECT</a:t>
            </a:r>
            <a:endParaRPr sz="1900" i="0" u="none" strike="noStrike" cap="none" dirty="0">
              <a:solidFill>
                <a:srgbClr val="000000"/>
              </a:solidFill>
              <a:latin typeface="+mn-lt"/>
              <a:ea typeface="Schibsted Grotesk Medium"/>
              <a:cs typeface="Schibsted Grotesk Medium"/>
              <a:sym typeface="Schibsted Grotesk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35"/>
        <p:cNvGrpSpPr/>
        <p:nvPr/>
      </p:nvGrpSpPr>
      <p:grpSpPr>
        <a:xfrm>
          <a:off x="0" y="0"/>
          <a:ext cx="0" cy="0"/>
          <a:chOff x="0" y="0"/>
          <a:chExt cx="0" cy="0"/>
        </a:xfrm>
      </p:grpSpPr>
      <p:sp>
        <p:nvSpPr>
          <p:cNvPr id="36" name="Google Shape;36;p8"/>
          <p:cNvSpPr/>
          <p:nvPr/>
        </p:nvSpPr>
        <p:spPr>
          <a:xfrm>
            <a:off x="0" y="0"/>
            <a:ext cx="13004800" cy="9753600"/>
          </a:xfrm>
          <a:custGeom>
            <a:avLst/>
            <a:gdLst/>
            <a:ahLst/>
            <a:cxnLst/>
            <a:rect l="l" t="t" r="r" b="b"/>
            <a:pathLst>
              <a:path w="13004800" h="9753600" extrusionOk="0">
                <a:moveTo>
                  <a:pt x="13004800" y="0"/>
                </a:moveTo>
                <a:lnTo>
                  <a:pt x="0" y="0"/>
                </a:lnTo>
                <a:lnTo>
                  <a:pt x="0" y="9753600"/>
                </a:lnTo>
                <a:lnTo>
                  <a:pt x="13004800" y="9753600"/>
                </a:lnTo>
                <a:lnTo>
                  <a:pt x="13004800"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7" name="Google Shape;37;p8"/>
          <p:cNvSpPr/>
          <p:nvPr/>
        </p:nvSpPr>
        <p:spPr>
          <a:xfrm>
            <a:off x="0" y="1598763"/>
            <a:ext cx="12981940" cy="5080"/>
          </a:xfrm>
          <a:custGeom>
            <a:avLst/>
            <a:gdLst/>
            <a:ahLst/>
            <a:cxnLst/>
            <a:rect l="l" t="t" r="r" b="b"/>
            <a:pathLst>
              <a:path w="12981940" h="5080" extrusionOk="0">
                <a:moveTo>
                  <a:pt x="12981332" y="0"/>
                </a:moveTo>
                <a:lnTo>
                  <a:pt x="0" y="0"/>
                </a:lnTo>
                <a:lnTo>
                  <a:pt x="0" y="5041"/>
                </a:lnTo>
                <a:lnTo>
                  <a:pt x="12981332" y="5041"/>
                </a:lnTo>
                <a:lnTo>
                  <a:pt x="12981332" y="0"/>
                </a:lnTo>
                <a:close/>
              </a:path>
            </a:pathLst>
          </a:custGeom>
          <a:solidFill>
            <a:srgbClr val="1B211F">
              <a:alpha val="33725"/>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8" name="Google Shape;38;p8"/>
          <p:cNvSpPr/>
          <p:nvPr/>
        </p:nvSpPr>
        <p:spPr>
          <a:xfrm>
            <a:off x="-447" y="4220988"/>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39" name="Google Shape;39;p8"/>
          <p:cNvSpPr txBox="1"/>
          <p:nvPr/>
        </p:nvSpPr>
        <p:spPr>
          <a:xfrm>
            <a:off x="-23350" y="1603850"/>
            <a:ext cx="13005300" cy="1842000"/>
          </a:xfrm>
          <a:prstGeom prst="rect">
            <a:avLst/>
          </a:prstGeom>
          <a:noFill/>
          <a:ln>
            <a:noFill/>
          </a:ln>
          <a:effectLst>
            <a:outerShdw blurRad="57150" dist="19050" dir="5400000" algn="bl" rotWithShape="0">
              <a:srgbClr val="000000">
                <a:alpha val="0"/>
              </a:srgbClr>
            </a:outerShdw>
          </a:effectLst>
        </p:spPr>
        <p:txBody>
          <a:bodyPr spcFirstLastPara="1" wrap="square" lIns="0" tIns="17775" rIns="0" bIns="0" anchor="t" anchorCtr="0">
            <a:noAutofit/>
          </a:bodyPr>
          <a:lstStyle/>
          <a:p>
            <a:pPr marL="12700" marR="0" lvl="0" indent="0" algn="ctr" rtl="0">
              <a:lnSpc>
                <a:spcPct val="100000"/>
              </a:lnSpc>
              <a:spcBef>
                <a:spcPts val="0"/>
              </a:spcBef>
              <a:spcAft>
                <a:spcPts val="0"/>
              </a:spcAft>
              <a:buClr>
                <a:srgbClr val="000000"/>
              </a:buClr>
              <a:buSzPts val="11850"/>
              <a:buFont typeface="Arial"/>
              <a:buNone/>
            </a:pPr>
            <a:endParaRPr sz="9500" b="0" i="0" u="none" strike="noStrike" cap="none">
              <a:solidFill>
                <a:srgbClr val="000000"/>
              </a:solidFill>
              <a:latin typeface="Schibsted Grotesk Medium"/>
              <a:ea typeface="Schibsted Grotesk Medium"/>
              <a:cs typeface="Schibsted Grotesk Medium"/>
              <a:sym typeface="Schibsted Grotesk Medium"/>
            </a:endParaRPr>
          </a:p>
        </p:txBody>
      </p:sp>
      <p:sp>
        <p:nvSpPr>
          <p:cNvPr id="40" name="Google Shape;40;p8"/>
          <p:cNvSpPr txBox="1">
            <a:spLocks noGrp="1"/>
          </p:cNvSpPr>
          <p:nvPr>
            <p:ph type="title" idx="4294967295"/>
          </p:nvPr>
        </p:nvSpPr>
        <p:spPr>
          <a:xfrm>
            <a:off x="-250" y="0"/>
            <a:ext cx="13005300" cy="1677900"/>
          </a:xfrm>
          <a:prstGeom prst="rect">
            <a:avLst/>
          </a:prstGeom>
          <a:noFill/>
          <a:ln>
            <a:noFill/>
          </a:ln>
        </p:spPr>
        <p:txBody>
          <a:bodyPr spcFirstLastPara="1" wrap="square" lIns="0" tIns="15225" rIns="0" bIns="0" anchor="t" anchorCtr="0">
            <a:spAutoFit/>
          </a:bodyPr>
          <a:lstStyle/>
          <a:p>
            <a:pPr marL="12700" lvl="0" indent="0" algn="ctr" rtl="0">
              <a:lnSpc>
                <a:spcPct val="100000"/>
              </a:lnSpc>
              <a:spcBef>
                <a:spcPts val="0"/>
              </a:spcBef>
              <a:spcAft>
                <a:spcPts val="0"/>
              </a:spcAft>
              <a:buSzPts val="1400"/>
              <a:buNone/>
            </a:pPr>
            <a:r>
              <a:rPr lang="en-US" sz="10800">
                <a:latin typeface="Schibsted Grotesk Medium"/>
                <a:ea typeface="Schibsted Grotesk Medium"/>
                <a:cs typeface="Schibsted Grotesk Medium"/>
                <a:sym typeface="Schibsted Grotesk Medium"/>
              </a:rPr>
              <a:t>PROPOSAL FOR</a:t>
            </a:r>
            <a:endParaRPr sz="10800">
              <a:latin typeface="Schibsted Grotesk Medium"/>
              <a:ea typeface="Schibsted Grotesk Medium"/>
              <a:cs typeface="Schibsted Grotesk Medium"/>
              <a:sym typeface="Schibsted Grotesk Medium"/>
            </a:endParaRPr>
          </a:p>
        </p:txBody>
      </p:sp>
      <p:pic>
        <p:nvPicPr>
          <p:cNvPr id="41" name="Google Shape;41;p8" title="IMG_5403.jpeg"/>
          <p:cNvPicPr preferRelativeResize="0"/>
          <p:nvPr/>
        </p:nvPicPr>
        <p:blipFill rotWithShape="1">
          <a:blip r:embed="rId3">
            <a:alphaModFix/>
          </a:blip>
          <a:srcRect t="13444" b="13444"/>
          <a:stretch/>
        </p:blipFill>
        <p:spPr>
          <a:xfrm>
            <a:off x="0" y="3126025"/>
            <a:ext cx="13004800" cy="7126249"/>
          </a:xfrm>
          <a:prstGeom prst="rect">
            <a:avLst/>
          </a:prstGeom>
          <a:noFill/>
          <a:ln>
            <a:noFill/>
          </a:ln>
        </p:spPr>
      </p:pic>
      <p:sp>
        <p:nvSpPr>
          <p:cNvPr id="2" name="Google Shape;59;p15">
            <a:extLst>
              <a:ext uri="{FF2B5EF4-FFF2-40B4-BE49-F238E27FC236}">
                <a16:creationId xmlns:a16="http://schemas.microsoft.com/office/drawing/2014/main" id="{852A108A-CD4C-FDB8-9C93-C45476C4E422}"/>
              </a:ext>
            </a:extLst>
          </p:cNvPr>
          <p:cNvSpPr txBox="1"/>
          <p:nvPr/>
        </p:nvSpPr>
        <p:spPr>
          <a:xfrm>
            <a:off x="-11675" y="1598775"/>
            <a:ext cx="13005300" cy="1842000"/>
          </a:xfrm>
          <a:prstGeom prst="rect">
            <a:avLst/>
          </a:prstGeom>
          <a:noFill/>
          <a:ln>
            <a:noFill/>
          </a:ln>
        </p:spPr>
        <p:txBody>
          <a:bodyPr spcFirstLastPara="1" wrap="square" lIns="0" tIns="17775" rIns="0" bIns="0" anchor="t" anchorCtr="0">
            <a:noAutofit/>
          </a:bodyPr>
          <a:lstStyle/>
          <a:p>
            <a:pPr marL="12700" marR="0" lvl="0" indent="0" algn="ctr" rtl="0">
              <a:lnSpc>
                <a:spcPct val="100000"/>
              </a:lnSpc>
              <a:spcBef>
                <a:spcPts val="0"/>
              </a:spcBef>
              <a:spcAft>
                <a:spcPts val="0"/>
              </a:spcAft>
              <a:buClr>
                <a:srgbClr val="000000"/>
              </a:buClr>
              <a:buSzPts val="11850"/>
              <a:buFont typeface="Arial"/>
              <a:buNone/>
            </a:pPr>
            <a:r>
              <a:rPr lang="en-US" sz="9850" dirty="0">
                <a:solidFill>
                  <a:srgbClr val="1B211F"/>
                </a:solidFill>
                <a:latin typeface="Schibsted Grotesk Medium"/>
                <a:ea typeface="Schibsted Grotesk Medium"/>
                <a:cs typeface="Schibsted Grotesk Medium"/>
                <a:sym typeface="Schibsted Grotesk Medium"/>
              </a:rPr>
              <a:t>1</a:t>
            </a:r>
            <a:r>
              <a:rPr lang="en-US" sz="9850" baseline="30000" dirty="0">
                <a:solidFill>
                  <a:srgbClr val="1B211F"/>
                </a:solidFill>
                <a:latin typeface="Schibsted Grotesk Medium"/>
                <a:ea typeface="Schibsted Grotesk Medium"/>
                <a:cs typeface="Schibsted Grotesk Medium"/>
                <a:sym typeface="Schibsted Grotesk Medium"/>
              </a:rPr>
              <a:t>ST</a:t>
            </a:r>
            <a:r>
              <a:rPr lang="en-US" sz="9850" dirty="0">
                <a:solidFill>
                  <a:srgbClr val="1B211F"/>
                </a:solidFill>
                <a:latin typeface="Schibsted Grotesk Medium"/>
                <a:ea typeface="Schibsted Grotesk Medium"/>
                <a:cs typeface="Schibsted Grotesk Medium"/>
                <a:sym typeface="Schibsted Grotesk Medium"/>
              </a:rPr>
              <a:t> NAME 2</a:t>
            </a:r>
            <a:r>
              <a:rPr lang="en-US" sz="9850" baseline="30000" dirty="0">
                <a:solidFill>
                  <a:srgbClr val="1B211F"/>
                </a:solidFill>
                <a:latin typeface="Schibsted Grotesk Medium"/>
                <a:ea typeface="Schibsted Grotesk Medium"/>
                <a:cs typeface="Schibsted Grotesk Medium"/>
                <a:sym typeface="Schibsted Grotesk Medium"/>
              </a:rPr>
              <a:t>ND</a:t>
            </a:r>
            <a:r>
              <a:rPr lang="en-US" sz="9850" dirty="0">
                <a:solidFill>
                  <a:srgbClr val="1B211F"/>
                </a:solidFill>
                <a:latin typeface="Schibsted Grotesk Medium"/>
                <a:ea typeface="Schibsted Grotesk Medium"/>
                <a:cs typeface="Schibsted Grotesk Medium"/>
                <a:sym typeface="Schibsted Grotesk Medium"/>
              </a:rPr>
              <a:t> NAME</a:t>
            </a:r>
            <a:endParaRPr sz="855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45"/>
        <p:cNvGrpSpPr/>
        <p:nvPr/>
      </p:nvGrpSpPr>
      <p:grpSpPr>
        <a:xfrm>
          <a:off x="0" y="0"/>
          <a:ext cx="0" cy="0"/>
          <a:chOff x="0" y="0"/>
          <a:chExt cx="0" cy="0"/>
        </a:xfrm>
      </p:grpSpPr>
      <p:grpSp>
        <p:nvGrpSpPr>
          <p:cNvPr id="46" name="Google Shape;46;p9"/>
          <p:cNvGrpSpPr/>
          <p:nvPr/>
        </p:nvGrpSpPr>
        <p:grpSpPr>
          <a:xfrm>
            <a:off x="0" y="12"/>
            <a:ext cx="13005015" cy="9753918"/>
            <a:chOff x="0" y="12"/>
            <a:chExt cx="13005015" cy="9753918"/>
          </a:xfrm>
        </p:grpSpPr>
        <p:sp>
          <p:nvSpPr>
            <p:cNvPr id="47" name="Google Shape;47;p9"/>
            <p:cNvSpPr/>
            <p:nvPr/>
          </p:nvSpPr>
          <p:spPr>
            <a:xfrm>
              <a:off x="16090" y="7085660"/>
              <a:ext cx="12988925" cy="2668270"/>
            </a:xfrm>
            <a:custGeom>
              <a:avLst/>
              <a:gdLst/>
              <a:ahLst/>
              <a:cxnLst/>
              <a:rect l="l" t="t" r="r" b="b"/>
              <a:pathLst>
                <a:path w="12988925" h="2668270" extrusionOk="0">
                  <a:moveTo>
                    <a:pt x="0" y="2667939"/>
                  </a:moveTo>
                  <a:lnTo>
                    <a:pt x="12988709" y="2667939"/>
                  </a:lnTo>
                  <a:lnTo>
                    <a:pt x="12988709" y="0"/>
                  </a:lnTo>
                  <a:lnTo>
                    <a:pt x="0" y="0"/>
                  </a:lnTo>
                  <a:lnTo>
                    <a:pt x="0" y="2667939"/>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48" name="Google Shape;48;p9"/>
            <p:cNvSpPr/>
            <p:nvPr/>
          </p:nvSpPr>
          <p:spPr>
            <a:xfrm>
              <a:off x="0" y="12"/>
              <a:ext cx="13004800" cy="7085965"/>
            </a:xfrm>
            <a:custGeom>
              <a:avLst/>
              <a:gdLst/>
              <a:ahLst/>
              <a:cxnLst/>
              <a:rect l="l" t="t" r="r" b="b"/>
              <a:pathLst>
                <a:path w="13004800" h="7085965" extrusionOk="0">
                  <a:moveTo>
                    <a:pt x="13004800" y="0"/>
                  </a:moveTo>
                  <a:lnTo>
                    <a:pt x="0" y="0"/>
                  </a:lnTo>
                  <a:lnTo>
                    <a:pt x="0" y="7085647"/>
                  </a:lnTo>
                  <a:lnTo>
                    <a:pt x="13004800" y="7085647"/>
                  </a:lnTo>
                  <a:lnTo>
                    <a:pt x="1300480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grpSp>
      <p:sp>
        <p:nvSpPr>
          <p:cNvPr id="49" name="Google Shape;49;p9"/>
          <p:cNvSpPr txBox="1"/>
          <p:nvPr/>
        </p:nvSpPr>
        <p:spPr>
          <a:xfrm>
            <a:off x="959600" y="8077000"/>
            <a:ext cx="11085600" cy="633600"/>
          </a:xfrm>
          <a:prstGeom prst="rect">
            <a:avLst/>
          </a:prstGeom>
          <a:noFill/>
          <a:ln>
            <a:noFill/>
          </a:ln>
        </p:spPr>
        <p:txBody>
          <a:bodyPr spcFirstLastPara="1" wrap="square" lIns="0" tIns="11425" rIns="0" bIns="0" anchor="t" anchorCtr="0">
            <a:spAutoFit/>
          </a:bodyPr>
          <a:lstStyle/>
          <a:p>
            <a:pPr marL="12065" marR="5080" lvl="0" indent="5715" algn="just" rtl="0">
              <a:lnSpc>
                <a:spcPct val="102099"/>
              </a:lnSpc>
              <a:spcBef>
                <a:spcPts val="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TEG IS AN ETHICAL AND FAIR LA-BASED FASHION DEVELOPMENT AND PRODUCTION HOUSE FOUNDED TO SUPPORT EMERGING AND EXPERIENCED HIGH-END DESIGNERS </a:t>
            </a:r>
            <a:endParaRPr sz="2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50" name="Google Shape;50;p9"/>
          <p:cNvPicPr preferRelativeResize="0"/>
          <p:nvPr/>
        </p:nvPicPr>
        <p:blipFill rotWithShape="1">
          <a:blip r:embed="rId3">
            <a:alphaModFix/>
          </a:blip>
          <a:srcRect t="11176" r="724" b="8766"/>
          <a:stretch/>
        </p:blipFill>
        <p:spPr>
          <a:xfrm>
            <a:off x="-118" y="0"/>
            <a:ext cx="13005024" cy="7091100"/>
          </a:xfrm>
          <a:prstGeom prst="rect">
            <a:avLst/>
          </a:prstGeom>
          <a:noFill/>
          <a:ln>
            <a:noFill/>
          </a:ln>
        </p:spPr>
      </p:pic>
      <p:sp>
        <p:nvSpPr>
          <p:cNvPr id="51" name="Google Shape;51;p9"/>
          <p:cNvSpPr txBox="1"/>
          <p:nvPr/>
        </p:nvSpPr>
        <p:spPr>
          <a:xfrm>
            <a:off x="2349125" y="3605844"/>
            <a:ext cx="8777400" cy="1533900"/>
          </a:xfrm>
          <a:prstGeom prst="rect">
            <a:avLst/>
          </a:prstGeom>
          <a:noFill/>
          <a:ln>
            <a:noFill/>
          </a:ln>
        </p:spPr>
        <p:txBody>
          <a:bodyPr spcFirstLastPara="1" wrap="square" lIns="91425" tIns="91425" rIns="91425" bIns="91425" anchor="t" anchorCtr="0">
            <a:spAutoFit/>
          </a:bodyPr>
          <a:lstStyle/>
          <a:p>
            <a:pPr marL="992505" marR="5080" lvl="0" indent="-980440" algn="ctr" rtl="0">
              <a:lnSpc>
                <a:spcPct val="108717"/>
              </a:lnSpc>
              <a:spcBef>
                <a:spcPts val="0"/>
              </a:spcBef>
              <a:spcAft>
                <a:spcPts val="0"/>
              </a:spcAft>
              <a:buClr>
                <a:schemeClr val="dk1"/>
              </a:buClr>
              <a:buSzPts val="1400"/>
              <a:buFont typeface="Arial"/>
              <a:buNone/>
            </a:pPr>
            <a:r>
              <a:rPr lang="en-US" sz="4200">
                <a:solidFill>
                  <a:schemeClr val="dk1"/>
                </a:solidFill>
                <a:latin typeface="Schibsted Grotesk Medium"/>
                <a:ea typeface="Schibsted Grotesk Medium"/>
                <a:cs typeface="Schibsted Grotesk Medium"/>
                <a:sym typeface="Schibsted Grotesk Medium"/>
              </a:rPr>
              <a:t>LAUNCHING A LINE IS HARD.    WE MAKE IT EASIER.</a:t>
            </a: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55"/>
        <p:cNvGrpSpPr/>
        <p:nvPr/>
      </p:nvGrpSpPr>
      <p:grpSpPr>
        <a:xfrm>
          <a:off x="0" y="0"/>
          <a:ext cx="0" cy="0"/>
          <a:chOff x="0" y="0"/>
          <a:chExt cx="0" cy="0"/>
        </a:xfrm>
      </p:grpSpPr>
      <p:sp>
        <p:nvSpPr>
          <p:cNvPr id="56" name="Google Shape;56;p10"/>
          <p:cNvSpPr/>
          <p:nvPr/>
        </p:nvSpPr>
        <p:spPr>
          <a:xfrm>
            <a:off x="419" y="0"/>
            <a:ext cx="13004800" cy="9753600"/>
          </a:xfrm>
          <a:custGeom>
            <a:avLst/>
            <a:gdLst/>
            <a:ahLst/>
            <a:cxnLst/>
            <a:rect l="l" t="t" r="r" b="b"/>
            <a:pathLst>
              <a:path w="13004800" h="9753600" extrusionOk="0">
                <a:moveTo>
                  <a:pt x="13004380" y="0"/>
                </a:moveTo>
                <a:lnTo>
                  <a:pt x="0" y="0"/>
                </a:lnTo>
                <a:lnTo>
                  <a:pt x="0" y="9753600"/>
                </a:lnTo>
                <a:lnTo>
                  <a:pt x="13004380" y="9753600"/>
                </a:lnTo>
                <a:lnTo>
                  <a:pt x="13004380"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7" name="Google Shape;57;p10"/>
          <p:cNvSpPr/>
          <p:nvPr/>
        </p:nvSpPr>
        <p:spPr>
          <a:xfrm>
            <a:off x="0" y="312005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8" name="Google Shape;58;p10"/>
          <p:cNvSpPr/>
          <p:nvPr/>
        </p:nvSpPr>
        <p:spPr>
          <a:xfrm>
            <a:off x="0" y="4429899"/>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59" name="Google Shape;59;p10"/>
          <p:cNvSpPr/>
          <p:nvPr/>
        </p:nvSpPr>
        <p:spPr>
          <a:xfrm>
            <a:off x="0" y="576099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0" name="Google Shape;60;p10"/>
          <p:cNvSpPr/>
          <p:nvPr/>
        </p:nvSpPr>
        <p:spPr>
          <a:xfrm>
            <a:off x="0" y="7092094"/>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1" name="Google Shape;61;p10"/>
          <p:cNvSpPr/>
          <p:nvPr/>
        </p:nvSpPr>
        <p:spPr>
          <a:xfrm>
            <a:off x="0" y="8411876"/>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3725"/>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2" name="Google Shape;62;p10"/>
          <p:cNvSpPr/>
          <p:nvPr/>
        </p:nvSpPr>
        <p:spPr>
          <a:xfrm>
            <a:off x="11684007" y="3396143"/>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3" name="Google Shape;63;p10"/>
          <p:cNvSpPr/>
          <p:nvPr/>
        </p:nvSpPr>
        <p:spPr>
          <a:xfrm>
            <a:off x="11684007" y="4727239"/>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4" name="Google Shape;64;p10"/>
          <p:cNvSpPr/>
          <p:nvPr/>
        </p:nvSpPr>
        <p:spPr>
          <a:xfrm>
            <a:off x="11684007" y="6058335"/>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5" name="Google Shape;65;p10"/>
          <p:cNvSpPr/>
          <p:nvPr/>
        </p:nvSpPr>
        <p:spPr>
          <a:xfrm>
            <a:off x="11684007" y="7378119"/>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6" name="Google Shape;66;p10"/>
          <p:cNvSpPr/>
          <p:nvPr/>
        </p:nvSpPr>
        <p:spPr>
          <a:xfrm>
            <a:off x="11684007" y="8709215"/>
            <a:ext cx="795020" cy="789305"/>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99"/>
                </a:lnTo>
                <a:lnTo>
                  <a:pt x="0" y="197599"/>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7" name="Google Shape;67;p10"/>
          <p:cNvSpPr txBox="1">
            <a:spLocks noGrp="1"/>
          </p:cNvSpPr>
          <p:nvPr>
            <p:ph type="title" idx="4294967295"/>
          </p:nvPr>
        </p:nvSpPr>
        <p:spPr>
          <a:xfrm>
            <a:off x="-135425" y="-238000"/>
            <a:ext cx="13005300" cy="2148000"/>
          </a:xfrm>
          <a:prstGeom prst="rect">
            <a:avLst/>
          </a:prstGeom>
          <a:noFill/>
          <a:ln>
            <a:noFill/>
          </a:ln>
        </p:spPr>
        <p:txBody>
          <a:bodyPr spcFirstLastPara="1" wrap="square" lIns="0" tIns="15875" rIns="0" bIns="0" anchor="t" anchorCtr="0">
            <a:spAutoFit/>
          </a:bodyPr>
          <a:lstStyle/>
          <a:p>
            <a:pPr marL="12700" lvl="0" indent="0" algn="ctr" rtl="0">
              <a:lnSpc>
                <a:spcPct val="100000"/>
              </a:lnSpc>
              <a:spcBef>
                <a:spcPts val="0"/>
              </a:spcBef>
              <a:spcAft>
                <a:spcPts val="0"/>
              </a:spcAft>
              <a:buSzPts val="1400"/>
              <a:buNone/>
            </a:pPr>
            <a:r>
              <a:rPr lang="en-US" sz="13850">
                <a:latin typeface="Schibsted Grotesk Medium"/>
                <a:ea typeface="Schibsted Grotesk Medium"/>
                <a:cs typeface="Schibsted Grotesk Medium"/>
                <a:sym typeface="Schibsted Grotesk Medium"/>
              </a:rPr>
              <a:t>AGENDA</a:t>
            </a:r>
            <a:endParaRPr sz="13850">
              <a:latin typeface="Schibsted Grotesk Medium"/>
              <a:ea typeface="Schibsted Grotesk Medium"/>
              <a:cs typeface="Schibsted Grotesk Medium"/>
              <a:sym typeface="Schibsted Grotesk Medium"/>
            </a:endParaRPr>
          </a:p>
        </p:txBody>
      </p:sp>
      <p:sp>
        <p:nvSpPr>
          <p:cNvPr id="68" name="Google Shape;68;p10"/>
          <p:cNvSpPr txBox="1"/>
          <p:nvPr/>
        </p:nvSpPr>
        <p:spPr>
          <a:xfrm>
            <a:off x="340094" y="35052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YOUR TEG TEAM</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69" name="Google Shape;69;p10"/>
          <p:cNvSpPr txBox="1"/>
          <p:nvPr/>
        </p:nvSpPr>
        <p:spPr>
          <a:xfrm>
            <a:off x="340094" y="6121363"/>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WHY TEG?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0" name="Google Shape;70;p10"/>
          <p:cNvSpPr txBox="1"/>
          <p:nvPr/>
        </p:nvSpPr>
        <p:spPr>
          <a:xfrm>
            <a:off x="340094" y="48006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HISTORY OF TEG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1" name="Google Shape;71;p10"/>
          <p:cNvSpPr txBox="1"/>
          <p:nvPr/>
        </p:nvSpPr>
        <p:spPr>
          <a:xfrm>
            <a:off x="340094" y="7467600"/>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PRICING</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2" name="Google Shape;72;p10"/>
          <p:cNvSpPr txBox="1"/>
          <p:nvPr/>
        </p:nvSpPr>
        <p:spPr>
          <a:xfrm>
            <a:off x="340094" y="8788363"/>
            <a:ext cx="44826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b="0" i="0" u="none" strike="noStrike" cap="none">
                <a:solidFill>
                  <a:srgbClr val="1B211F"/>
                </a:solidFill>
                <a:latin typeface="Schibsted Grotesk Medium"/>
                <a:ea typeface="Schibsted Grotesk Medium"/>
                <a:cs typeface="Schibsted Grotesk Medium"/>
                <a:sym typeface="Schibsted Grotesk Medium"/>
              </a:rPr>
              <a:t>NEXT STEPS</a:t>
            </a:r>
            <a:endParaRPr sz="42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3" name="Google Shape;73;p10"/>
          <p:cNvSpPr/>
          <p:nvPr/>
        </p:nvSpPr>
        <p:spPr>
          <a:xfrm>
            <a:off x="-312" y="1694629"/>
            <a:ext cx="13005435" cy="0"/>
          </a:xfrm>
          <a:custGeom>
            <a:avLst/>
            <a:gdLst/>
            <a:ahLst/>
            <a:cxnLst/>
            <a:rect l="l" t="t" r="r" b="b"/>
            <a:pathLst>
              <a:path w="13005435" h="120000" extrusionOk="0">
                <a:moveTo>
                  <a:pt x="0" y="0"/>
                </a:moveTo>
                <a:lnTo>
                  <a:pt x="13005244" y="0"/>
                </a:lnTo>
              </a:path>
            </a:pathLst>
          </a:custGeom>
          <a:noFill/>
          <a:ln w="9525" cap="flat" cmpd="sng">
            <a:solidFill>
              <a:srgbClr val="1B211F">
                <a:alpha val="34117"/>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75" name="Google Shape;75;p10"/>
          <p:cNvSpPr/>
          <p:nvPr/>
        </p:nvSpPr>
        <p:spPr>
          <a:xfrm>
            <a:off x="11684007" y="2012693"/>
            <a:ext cx="795020" cy="789304"/>
          </a:xfrm>
          <a:custGeom>
            <a:avLst/>
            <a:gdLst/>
            <a:ahLst/>
            <a:cxnLst/>
            <a:rect l="l" t="t" r="r" b="b"/>
            <a:pathLst>
              <a:path w="795020" h="789304" extrusionOk="0">
                <a:moveTo>
                  <a:pt x="610755" y="789266"/>
                </a:moveTo>
                <a:lnTo>
                  <a:pt x="610755" y="680364"/>
                </a:lnTo>
                <a:lnTo>
                  <a:pt x="190868" y="680364"/>
                </a:lnTo>
                <a:lnTo>
                  <a:pt x="794880" y="76339"/>
                </a:lnTo>
                <a:lnTo>
                  <a:pt x="717410" y="0"/>
                </a:lnTo>
                <a:lnTo>
                  <a:pt x="108902" y="609625"/>
                </a:lnTo>
                <a:lnTo>
                  <a:pt x="108902" y="197586"/>
                </a:lnTo>
                <a:lnTo>
                  <a:pt x="0" y="197586"/>
                </a:lnTo>
                <a:lnTo>
                  <a:pt x="0" y="665772"/>
                </a:lnTo>
                <a:lnTo>
                  <a:pt x="122377" y="789266"/>
                </a:lnTo>
                <a:lnTo>
                  <a:pt x="610755" y="789266"/>
                </a:lnTo>
                <a:close/>
              </a:path>
            </a:pathLst>
          </a:custGeom>
          <a:noFill/>
          <a:ln w="24925" cap="flat" cmpd="sng">
            <a:solidFill>
              <a:srgbClr val="1B211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chibsted Grotesk Medium"/>
              <a:ea typeface="Schibsted Grotesk Medium"/>
              <a:cs typeface="Schibsted Grotesk Medium"/>
              <a:sym typeface="Schibsted Grotesk Medium"/>
            </a:endParaRPr>
          </a:p>
        </p:txBody>
      </p:sp>
      <p:sp>
        <p:nvSpPr>
          <p:cNvPr id="2" name="Google Shape;94;p17">
            <a:extLst>
              <a:ext uri="{FF2B5EF4-FFF2-40B4-BE49-F238E27FC236}">
                <a16:creationId xmlns:a16="http://schemas.microsoft.com/office/drawing/2014/main" id="{6CAC2471-535A-4877-B300-E8251EFBA90E}"/>
              </a:ext>
            </a:extLst>
          </p:cNvPr>
          <p:cNvSpPr txBox="1"/>
          <p:nvPr/>
        </p:nvSpPr>
        <p:spPr>
          <a:xfrm>
            <a:off x="340100" y="2098350"/>
            <a:ext cx="11832900" cy="660600"/>
          </a:xfrm>
          <a:prstGeom prst="rect">
            <a:avLst/>
          </a:prstGeom>
          <a:noFill/>
          <a:ln>
            <a:noFill/>
          </a:ln>
        </p:spPr>
        <p:txBody>
          <a:bodyPr spcFirstLastPara="1" wrap="square" lIns="0" tIns="13950" rIns="0" bIns="0" anchor="t" anchorCtr="0">
            <a:spAutoFit/>
          </a:bodyPr>
          <a:lstStyle/>
          <a:p>
            <a:pPr marL="12700" marR="0" lvl="0" indent="0" algn="l" rtl="0">
              <a:lnSpc>
                <a:spcPct val="100000"/>
              </a:lnSpc>
              <a:spcBef>
                <a:spcPts val="0"/>
              </a:spcBef>
              <a:spcAft>
                <a:spcPts val="0"/>
              </a:spcAft>
              <a:buClr>
                <a:srgbClr val="000000"/>
              </a:buClr>
              <a:buSzPts val="4200"/>
              <a:buFont typeface="Arial"/>
              <a:buNone/>
            </a:pPr>
            <a:r>
              <a:rPr lang="en-US" sz="4200" dirty="0">
                <a:solidFill>
                  <a:srgbClr val="1B211F"/>
                </a:solidFill>
                <a:latin typeface="Schibsted Grotesk Medium"/>
                <a:ea typeface="Schibsted Grotesk Medium"/>
                <a:cs typeface="Schibsted Grotesk Medium"/>
                <a:sym typeface="Schibsted Grotesk Medium"/>
              </a:rPr>
              <a:t>1ST NAME’S</a:t>
            </a:r>
            <a:r>
              <a:rPr lang="en-US" sz="4200" b="0" i="0" u="none" strike="noStrike" cap="none" dirty="0">
                <a:solidFill>
                  <a:srgbClr val="1B211F"/>
                </a:solidFill>
                <a:latin typeface="Schibsted Grotesk Medium"/>
                <a:ea typeface="Schibsted Grotesk Medium"/>
                <a:cs typeface="Schibsted Grotesk Medium"/>
                <a:sym typeface="Schibsted Grotesk Medium"/>
              </a:rPr>
              <a:t> PRIORITIES</a:t>
            </a:r>
            <a:endParaRPr sz="4200" b="0" i="0" u="none" strike="noStrike" cap="none" dirty="0">
              <a:solidFill>
                <a:srgbClr val="000000"/>
              </a:solidFill>
              <a:latin typeface="Schibsted Grotesk Medium"/>
              <a:ea typeface="Schibsted Grotesk Medium"/>
              <a:cs typeface="Schibsted Grotesk Medium"/>
              <a:sym typeface="Schibsted Grotesk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79"/>
        <p:cNvGrpSpPr/>
        <p:nvPr/>
      </p:nvGrpSpPr>
      <p:grpSpPr>
        <a:xfrm>
          <a:off x="0" y="0"/>
          <a:ext cx="0" cy="0"/>
          <a:chOff x="0" y="0"/>
          <a:chExt cx="0" cy="0"/>
        </a:xfrm>
      </p:grpSpPr>
      <p:sp>
        <p:nvSpPr>
          <p:cNvPr id="80" name="Google Shape;80;p11"/>
          <p:cNvSpPr/>
          <p:nvPr/>
        </p:nvSpPr>
        <p:spPr>
          <a:xfrm>
            <a:off x="0" y="12"/>
            <a:ext cx="13004800" cy="9745345"/>
          </a:xfrm>
          <a:custGeom>
            <a:avLst/>
            <a:gdLst/>
            <a:ahLst/>
            <a:cxnLst/>
            <a:rect l="l" t="t" r="r" b="b"/>
            <a:pathLst>
              <a:path w="13004800" h="9745345" extrusionOk="0">
                <a:moveTo>
                  <a:pt x="13004800" y="0"/>
                </a:moveTo>
                <a:lnTo>
                  <a:pt x="0" y="0"/>
                </a:lnTo>
                <a:lnTo>
                  <a:pt x="0" y="9745179"/>
                </a:lnTo>
                <a:lnTo>
                  <a:pt x="13004800" y="9745179"/>
                </a:lnTo>
                <a:lnTo>
                  <a:pt x="13004800" y="0"/>
                </a:lnTo>
                <a:close/>
              </a:path>
            </a:pathLst>
          </a:custGeom>
          <a:solidFill>
            <a:srgbClr val="F0F0EE"/>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1" name="Google Shape;81;p11"/>
          <p:cNvSpPr/>
          <p:nvPr/>
        </p:nvSpPr>
        <p:spPr>
          <a:xfrm>
            <a:off x="6145492" y="1794425"/>
            <a:ext cx="6871587" cy="7968802"/>
          </a:xfrm>
          <a:custGeom>
            <a:avLst/>
            <a:gdLst/>
            <a:ahLst/>
            <a:cxnLst/>
            <a:rect l="l" t="t" r="r" b="b"/>
            <a:pathLst>
              <a:path w="6497955" h="7948930" extrusionOk="0">
                <a:moveTo>
                  <a:pt x="6497421" y="0"/>
                </a:moveTo>
                <a:lnTo>
                  <a:pt x="0" y="0"/>
                </a:lnTo>
                <a:lnTo>
                  <a:pt x="0" y="7948409"/>
                </a:lnTo>
                <a:lnTo>
                  <a:pt x="6497421" y="7948409"/>
                </a:lnTo>
                <a:lnTo>
                  <a:pt x="6497421" y="0"/>
                </a:lnTo>
                <a:close/>
              </a:path>
            </a:pathLst>
          </a:custGeom>
          <a:solidFill>
            <a:srgbClr val="C9A47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2" name="Google Shape;82;p11"/>
          <p:cNvSpPr/>
          <p:nvPr/>
        </p:nvSpPr>
        <p:spPr>
          <a:xfrm>
            <a:off x="4762" y="1783633"/>
            <a:ext cx="13000355" cy="5080"/>
          </a:xfrm>
          <a:custGeom>
            <a:avLst/>
            <a:gdLst/>
            <a:ahLst/>
            <a:cxnLst/>
            <a:rect l="l" t="t" r="r" b="b"/>
            <a:pathLst>
              <a:path w="13000355" h="5080" extrusionOk="0">
                <a:moveTo>
                  <a:pt x="0" y="5041"/>
                </a:moveTo>
                <a:lnTo>
                  <a:pt x="13000037" y="5041"/>
                </a:lnTo>
                <a:lnTo>
                  <a:pt x="13000037" y="0"/>
                </a:lnTo>
                <a:lnTo>
                  <a:pt x="0" y="0"/>
                </a:lnTo>
                <a:lnTo>
                  <a:pt x="0" y="5041"/>
                </a:lnTo>
                <a:close/>
              </a:path>
            </a:pathLst>
          </a:custGeom>
          <a:solidFill>
            <a:srgbClr val="1B211F">
              <a:alpha val="34120"/>
            </a:srgbClr>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3" name="Google Shape;83;p11"/>
          <p:cNvSpPr txBox="1">
            <a:spLocks noGrp="1"/>
          </p:cNvSpPr>
          <p:nvPr>
            <p:ph type="title" idx="4294967295"/>
          </p:nvPr>
        </p:nvSpPr>
        <p:spPr>
          <a:xfrm>
            <a:off x="2588" y="-6161"/>
            <a:ext cx="13004700" cy="1535700"/>
          </a:xfrm>
          <a:prstGeom prst="rect">
            <a:avLst/>
          </a:prstGeom>
          <a:noFill/>
          <a:ln>
            <a:noFill/>
          </a:ln>
        </p:spPr>
        <p:txBody>
          <a:bodyPr spcFirstLastPara="1" wrap="square" lIns="0" tIns="118400" rIns="0" bIns="0" anchor="t" anchorCtr="0">
            <a:spAutoFit/>
          </a:bodyPr>
          <a:lstStyle/>
          <a:p>
            <a:pPr marL="80645" lvl="0" indent="0" algn="ctr" rtl="0">
              <a:lnSpc>
                <a:spcPct val="100000"/>
              </a:lnSpc>
              <a:spcBef>
                <a:spcPts val="0"/>
              </a:spcBef>
              <a:spcAft>
                <a:spcPts val="0"/>
              </a:spcAft>
              <a:buSzPts val="1400"/>
              <a:buNone/>
            </a:pPr>
            <a:r>
              <a:rPr lang="en-US" sz="9200">
                <a:latin typeface="Schibsted Grotesk Medium"/>
                <a:ea typeface="Schibsted Grotesk Medium"/>
                <a:cs typeface="Schibsted Grotesk Medium"/>
                <a:sym typeface="Schibsted Grotesk Medium"/>
              </a:rPr>
              <a:t>PRIORITIES</a:t>
            </a:r>
            <a:endParaRPr sz="9200">
              <a:latin typeface="Schibsted Grotesk Medium"/>
              <a:ea typeface="Schibsted Grotesk Medium"/>
              <a:cs typeface="Schibsted Grotesk Medium"/>
              <a:sym typeface="Schibsted Grotesk Medium"/>
            </a:endParaRPr>
          </a:p>
        </p:txBody>
      </p:sp>
      <p:pic>
        <p:nvPicPr>
          <p:cNvPr id="84" name="Google Shape;84;p11"/>
          <p:cNvPicPr preferRelativeResize="0"/>
          <p:nvPr/>
        </p:nvPicPr>
        <p:blipFill rotWithShape="1">
          <a:blip r:embed="rId3">
            <a:alphaModFix/>
          </a:blip>
          <a:srcRect/>
          <a:stretch/>
        </p:blipFill>
        <p:spPr>
          <a:xfrm>
            <a:off x="6133225" y="3549564"/>
            <a:ext cx="6871576" cy="60436"/>
          </a:xfrm>
          <a:prstGeom prst="rect">
            <a:avLst/>
          </a:prstGeom>
          <a:noFill/>
          <a:ln>
            <a:noFill/>
          </a:ln>
        </p:spPr>
      </p:pic>
      <p:pic>
        <p:nvPicPr>
          <p:cNvPr id="85" name="Google Shape;85;p11"/>
          <p:cNvPicPr preferRelativeResize="0"/>
          <p:nvPr/>
        </p:nvPicPr>
        <p:blipFill rotWithShape="1">
          <a:blip r:embed="rId3">
            <a:alphaModFix/>
          </a:blip>
          <a:srcRect/>
          <a:stretch/>
        </p:blipFill>
        <p:spPr>
          <a:xfrm>
            <a:off x="6134483" y="6669275"/>
            <a:ext cx="6870318" cy="60425"/>
          </a:xfrm>
          <a:prstGeom prst="rect">
            <a:avLst/>
          </a:prstGeom>
          <a:noFill/>
          <a:ln>
            <a:noFill/>
          </a:ln>
        </p:spPr>
      </p:pic>
      <p:pic>
        <p:nvPicPr>
          <p:cNvPr id="86" name="Google Shape;86;p11"/>
          <p:cNvPicPr preferRelativeResize="0"/>
          <p:nvPr/>
        </p:nvPicPr>
        <p:blipFill rotWithShape="1">
          <a:blip r:embed="rId3">
            <a:alphaModFix/>
          </a:blip>
          <a:srcRect/>
          <a:stretch/>
        </p:blipFill>
        <p:spPr>
          <a:xfrm>
            <a:off x="6134483" y="8188801"/>
            <a:ext cx="6870318" cy="60425"/>
          </a:xfrm>
          <a:prstGeom prst="rect">
            <a:avLst/>
          </a:prstGeom>
          <a:noFill/>
          <a:ln>
            <a:noFill/>
          </a:ln>
        </p:spPr>
      </p:pic>
      <p:sp>
        <p:nvSpPr>
          <p:cNvPr id="87" name="Google Shape;87;p11"/>
          <p:cNvSpPr txBox="1"/>
          <p:nvPr/>
        </p:nvSpPr>
        <p:spPr>
          <a:xfrm>
            <a:off x="6722038" y="3805713"/>
            <a:ext cx="56376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SOURCE FABRIC </a:t>
            </a:r>
            <a:r>
              <a:rPr lang="en-US" sz="3000">
                <a:solidFill>
                  <a:srgbClr val="1B211F"/>
                </a:solidFill>
                <a:latin typeface="Schibsted Grotesk Medium"/>
                <a:ea typeface="Schibsted Grotesk Medium"/>
                <a:cs typeface="Schibsted Grotesk Medium"/>
                <a:sym typeface="Schibsted Grotesk Medium"/>
              </a:rPr>
              <a:t>&amp;</a:t>
            </a:r>
            <a:r>
              <a:rPr lang="en-US" sz="3000" b="0" i="0" u="none" strike="noStrike" cap="none">
                <a:solidFill>
                  <a:srgbClr val="1B211F"/>
                </a:solidFill>
                <a:latin typeface="Schibsted Grotesk Medium"/>
                <a:ea typeface="Schibsted Grotesk Medium"/>
                <a:cs typeface="Schibsted Grotesk Medium"/>
                <a:sym typeface="Schibsted Grotesk Medium"/>
              </a:rPr>
              <a:t> TRIMS EFFECTIVELY </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sp>
        <p:nvSpPr>
          <p:cNvPr id="88" name="Google Shape;88;p11"/>
          <p:cNvSpPr txBox="1"/>
          <p:nvPr/>
        </p:nvSpPr>
        <p:spPr>
          <a:xfrm>
            <a:off x="6722038" y="5431613"/>
            <a:ext cx="59598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DEVELOP HIGH QUALITY </a:t>
            </a:r>
            <a:r>
              <a:rPr lang="en-US" sz="3000">
                <a:solidFill>
                  <a:srgbClr val="1B211F"/>
                </a:solidFill>
                <a:latin typeface="Schibsted Grotesk Medium"/>
                <a:ea typeface="Schibsted Grotesk Medium"/>
                <a:cs typeface="Schibsted Grotesk Medium"/>
                <a:sym typeface="Schibsted Grotesk Medium"/>
              </a:rPr>
              <a:t>PATTERNS &amp; </a:t>
            </a:r>
            <a:r>
              <a:rPr lang="en-US" sz="3000" b="0" i="0" u="none" strike="noStrike" cap="none">
                <a:solidFill>
                  <a:srgbClr val="1B211F"/>
                </a:solidFill>
                <a:latin typeface="Schibsted Grotesk Medium"/>
                <a:ea typeface="Schibsted Grotesk Medium"/>
                <a:cs typeface="Schibsted Grotesk Medium"/>
                <a:sym typeface="Schibsted Grotesk Medium"/>
              </a:rPr>
              <a:t>SAMPLES </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sp>
        <p:nvSpPr>
          <p:cNvPr id="89" name="Google Shape;89;p11"/>
          <p:cNvSpPr txBox="1"/>
          <p:nvPr/>
        </p:nvSpPr>
        <p:spPr>
          <a:xfrm>
            <a:off x="6722038" y="6867913"/>
            <a:ext cx="5959800" cy="10452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r>
              <a:rPr lang="en-US" sz="3000" b="0" i="0" u="none" strike="noStrike" cap="none">
                <a:solidFill>
                  <a:srgbClr val="1B211F"/>
                </a:solidFill>
                <a:latin typeface="Schibsted Grotesk Medium"/>
                <a:ea typeface="Schibsted Grotesk Medium"/>
                <a:cs typeface="Schibsted Grotesk Medium"/>
                <a:sym typeface="Schibsted Grotesk Medium"/>
              </a:rPr>
              <a:t>PRODUCE A SMALL VOLUME </a:t>
            </a:r>
            <a:r>
              <a:rPr lang="en-US" sz="3000">
                <a:solidFill>
                  <a:srgbClr val="1B211F"/>
                </a:solidFill>
                <a:latin typeface="Schibsted Grotesk Medium"/>
                <a:ea typeface="Schibsted Grotesk Medium"/>
                <a:cs typeface="Schibsted Grotesk Medium"/>
                <a:sym typeface="Schibsted Grotesk Medium"/>
              </a:rPr>
              <a:t>PRODUCTION RUN </a:t>
            </a:r>
            <a:r>
              <a:rPr lang="en-US" sz="3000" b="0" i="0" u="none" strike="noStrike" cap="none">
                <a:solidFill>
                  <a:srgbClr val="1B211F"/>
                </a:solidFill>
                <a:latin typeface="Schibsted Grotesk Medium"/>
                <a:ea typeface="Schibsted Grotesk Medium"/>
                <a:cs typeface="Schibsted Grotesk Medium"/>
                <a:sym typeface="Schibsted Grotesk Medium"/>
              </a:rPr>
              <a:t>FOR SALES</a:t>
            </a:r>
            <a:endParaRPr sz="3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90" name="Google Shape;90;p11"/>
          <p:cNvPicPr preferRelativeResize="0"/>
          <p:nvPr/>
        </p:nvPicPr>
        <p:blipFill rotWithShape="1">
          <a:blip r:embed="rId3">
            <a:alphaModFix/>
          </a:blip>
          <a:srcRect/>
          <a:stretch/>
        </p:blipFill>
        <p:spPr>
          <a:xfrm>
            <a:off x="6134483" y="5109427"/>
            <a:ext cx="6870318" cy="60425"/>
          </a:xfrm>
          <a:prstGeom prst="rect">
            <a:avLst/>
          </a:prstGeom>
          <a:noFill/>
          <a:ln>
            <a:noFill/>
          </a:ln>
        </p:spPr>
      </p:pic>
      <p:sp>
        <p:nvSpPr>
          <p:cNvPr id="91" name="Google Shape;91;p11"/>
          <p:cNvSpPr txBox="1"/>
          <p:nvPr/>
        </p:nvSpPr>
        <p:spPr>
          <a:xfrm>
            <a:off x="6856101" y="3838750"/>
            <a:ext cx="6279600" cy="543300"/>
          </a:xfrm>
          <a:prstGeom prst="rect">
            <a:avLst/>
          </a:prstGeom>
          <a:noFill/>
          <a:ln>
            <a:noFill/>
          </a:ln>
        </p:spPr>
        <p:txBody>
          <a:bodyPr spcFirstLastPara="1" wrap="square" lIns="0" tIns="80625" rIns="0" bIns="0" anchor="t" anchorCtr="0">
            <a:spAutoFit/>
          </a:bodyPr>
          <a:lstStyle/>
          <a:p>
            <a:pPr marL="0" marR="5080" lvl="0" indent="0" algn="l" rtl="0">
              <a:lnSpc>
                <a:spcPct val="108717"/>
              </a:lnSpc>
              <a:spcBef>
                <a:spcPts val="0"/>
              </a:spcBef>
              <a:spcAft>
                <a:spcPts val="0"/>
              </a:spcAft>
              <a:buClr>
                <a:srgbClr val="000000"/>
              </a:buClr>
              <a:buSzPts val="3900"/>
              <a:buFont typeface="Arial"/>
              <a:buNone/>
            </a:pPr>
            <a:endParaRPr sz="300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92" name="Google Shape;92;p11"/>
          <p:cNvPicPr preferRelativeResize="0"/>
          <p:nvPr/>
        </p:nvPicPr>
        <p:blipFill rotWithShape="1">
          <a:blip r:embed="rId4">
            <a:alphaModFix/>
          </a:blip>
          <a:srcRect l="5711" t="13188" r="-894" b="4944"/>
          <a:stretch/>
        </p:blipFill>
        <p:spPr>
          <a:xfrm>
            <a:off x="4750" y="1783625"/>
            <a:ext cx="6279602" cy="79699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96"/>
        <p:cNvGrpSpPr/>
        <p:nvPr/>
      </p:nvGrpSpPr>
      <p:grpSpPr>
        <a:xfrm>
          <a:off x="0" y="0"/>
          <a:ext cx="0" cy="0"/>
          <a:chOff x="0" y="0"/>
          <a:chExt cx="0" cy="0"/>
        </a:xfrm>
      </p:grpSpPr>
      <p:pic>
        <p:nvPicPr>
          <p:cNvPr id="97" name="Google Shape;97;p12"/>
          <p:cNvPicPr preferRelativeResize="0"/>
          <p:nvPr/>
        </p:nvPicPr>
        <p:blipFill rotWithShape="1">
          <a:blip r:embed="rId3">
            <a:alphaModFix/>
          </a:blip>
          <a:srcRect t="109" r="9901" b="109"/>
          <a:stretch/>
        </p:blipFill>
        <p:spPr>
          <a:xfrm>
            <a:off x="50" y="0"/>
            <a:ext cx="13004698" cy="9753599"/>
          </a:xfrm>
          <a:prstGeom prst="rect">
            <a:avLst/>
          </a:prstGeom>
          <a:noFill/>
          <a:ln>
            <a:noFill/>
          </a:ln>
        </p:spPr>
      </p:pic>
      <p:sp>
        <p:nvSpPr>
          <p:cNvPr id="2" name="Google Shape;118;p19">
            <a:extLst>
              <a:ext uri="{FF2B5EF4-FFF2-40B4-BE49-F238E27FC236}">
                <a16:creationId xmlns:a16="http://schemas.microsoft.com/office/drawing/2014/main" id="{ED9BC9DF-C859-AF3B-9A9E-0F6DCC8B07DE}"/>
              </a:ext>
            </a:extLst>
          </p:cNvPr>
          <p:cNvSpPr txBox="1">
            <a:spLocks/>
          </p:cNvSpPr>
          <p:nvPr/>
        </p:nvSpPr>
        <p:spPr>
          <a:xfrm>
            <a:off x="50" y="7678415"/>
            <a:ext cx="13004700" cy="2344794"/>
          </a:xfrm>
          <a:prstGeom prst="rect">
            <a:avLst/>
          </a:prstGeom>
          <a:noFill/>
          <a:ln>
            <a:noFill/>
          </a:ln>
        </p:spPr>
        <p:txBody>
          <a:bodyPr spcFirstLastPara="1" wrap="square" lIns="0" tIns="1024875"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7550" b="0" i="0" u="none" strike="noStrike" cap="none">
                <a:solidFill>
                  <a:srgbClr val="1B211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2065" marR="5080" indent="42545" algn="ctr">
              <a:lnSpc>
                <a:spcPct val="75500"/>
              </a:lnSpc>
            </a:pPr>
            <a:r>
              <a:rPr lang="en-US" sz="11200">
                <a:solidFill>
                  <a:srgbClr val="F0F0EE"/>
                </a:solidFill>
                <a:latin typeface="Schibsted Grotesk Medium"/>
                <a:ea typeface="Schibsted Grotesk Medium"/>
                <a:cs typeface="Schibsted Grotesk Medium"/>
                <a:sym typeface="Schibsted Grotesk Medium"/>
              </a:rPr>
              <a:t>YOUR TEG TEAM</a:t>
            </a:r>
            <a:endParaRPr lang="en-US" sz="11200" dirty="0">
              <a:latin typeface="Schibsted Grotesk Medium"/>
              <a:ea typeface="Schibsted Grotesk Medium"/>
              <a:cs typeface="Schibsted Grotesk Medium"/>
              <a:sym typeface="Schibsted Grotesk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3"/>
          <p:cNvSpPr txBox="1"/>
          <p:nvPr/>
        </p:nvSpPr>
        <p:spPr>
          <a:xfrm>
            <a:off x="25" y="0"/>
            <a:ext cx="6506400" cy="1337700"/>
          </a:xfrm>
          <a:prstGeom prst="rect">
            <a:avLst/>
          </a:prstGeom>
          <a:noFill/>
          <a:ln>
            <a:noFill/>
          </a:ln>
        </p:spPr>
        <p:txBody>
          <a:bodyPr spcFirstLastPara="1" wrap="square" lIns="0" tIns="173975" rIns="0" bIns="0" anchor="t" anchorCtr="0">
            <a:spAutoFit/>
          </a:bodyPr>
          <a:lstStyle/>
          <a:p>
            <a:pPr marL="0" marR="5080" lvl="0" indent="0" algn="ctr" rtl="0">
              <a:lnSpc>
                <a:spcPct val="104503"/>
              </a:lnSpc>
              <a:spcBef>
                <a:spcPts val="0"/>
              </a:spcBef>
              <a:spcAft>
                <a:spcPts val="0"/>
              </a:spcAft>
              <a:buClr>
                <a:srgbClr val="000000"/>
              </a:buClr>
              <a:buSzPts val="7550"/>
              <a:buFont typeface="Arial"/>
              <a:buNone/>
            </a:pPr>
            <a:r>
              <a:rPr lang="en-US" sz="7550" b="0" i="0" u="none" strike="noStrike" cap="none">
                <a:solidFill>
                  <a:srgbClr val="1B211F"/>
                </a:solidFill>
                <a:latin typeface="Schibsted Grotesk Medium"/>
                <a:ea typeface="Schibsted Grotesk Medium"/>
                <a:cs typeface="Schibsted Grotesk Medium"/>
                <a:sym typeface="Schibsted Grotesk Medium"/>
              </a:rPr>
              <a:t>HISTORY</a:t>
            </a:r>
            <a:endParaRPr sz="7550" b="0" i="0" u="none" strike="noStrike" cap="none">
              <a:solidFill>
                <a:srgbClr val="000000"/>
              </a:solidFill>
              <a:latin typeface="Schibsted Grotesk Medium"/>
              <a:ea typeface="Schibsted Grotesk Medium"/>
              <a:cs typeface="Schibsted Grotesk Medium"/>
              <a:sym typeface="Schibsted Grotesk Medium"/>
            </a:endParaRPr>
          </a:p>
        </p:txBody>
      </p:sp>
      <p:sp>
        <p:nvSpPr>
          <p:cNvPr id="104" name="Google Shape;104;p13"/>
          <p:cNvSpPr txBox="1"/>
          <p:nvPr/>
        </p:nvSpPr>
        <p:spPr>
          <a:xfrm>
            <a:off x="7132871" y="7039787"/>
            <a:ext cx="5337900" cy="1797000"/>
          </a:xfrm>
          <a:prstGeom prst="rect">
            <a:avLst/>
          </a:prstGeom>
          <a:noFill/>
          <a:ln>
            <a:noFill/>
          </a:ln>
        </p:spPr>
        <p:txBody>
          <a:bodyPr spcFirstLastPara="1" wrap="square" lIns="0" tIns="11425" rIns="0" bIns="0" anchor="t" anchorCtr="0">
            <a:spAutoFit/>
          </a:bodyPr>
          <a:lstStyle/>
          <a:p>
            <a:pPr marL="12700" marR="564515" lvl="0" indent="0" algn="l" rtl="0">
              <a:lnSpc>
                <a:spcPct val="102099"/>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SemiBold"/>
                <a:ea typeface="Schibsted Grotesk SemiBold"/>
                <a:cs typeface="Schibsted Grotesk SemiBold"/>
                <a:sym typeface="Schibsted Grotesk SemiBold"/>
              </a:rPr>
              <a:t>AT THE SAME TIME, TEG CREATES JOBS THAT KEEP GARMENT WORKERS</a:t>
            </a:r>
            <a:endParaRPr sz="1900" b="0" i="0" u="none" strike="noStrike" cap="none">
              <a:solidFill>
                <a:srgbClr val="000000"/>
              </a:solidFill>
              <a:latin typeface="Schibsted Grotesk SemiBold"/>
              <a:ea typeface="Schibsted Grotesk SemiBold"/>
              <a:cs typeface="Schibsted Grotesk SemiBold"/>
              <a:sym typeface="Schibsted Grotesk SemiBold"/>
            </a:endParaRPr>
          </a:p>
          <a:p>
            <a:pPr marL="12700" marR="5080" lvl="0" indent="0" algn="l" rtl="0">
              <a:lnSpc>
                <a:spcPct val="102099"/>
              </a:lnSpc>
              <a:spcBef>
                <a:spcPts val="0"/>
              </a:spcBef>
              <a:spcAft>
                <a:spcPts val="0"/>
              </a:spcAft>
              <a:buClr>
                <a:srgbClr val="000000"/>
              </a:buClr>
              <a:buSzPts val="1900"/>
              <a:buFont typeface="Arial"/>
              <a:buNone/>
            </a:pPr>
            <a:r>
              <a:rPr lang="en-US" sz="1900" b="0" i="0" u="none" strike="noStrike" cap="none">
                <a:solidFill>
                  <a:srgbClr val="1B211F"/>
                </a:solidFill>
                <a:latin typeface="Schibsted Grotesk SemiBold"/>
                <a:ea typeface="Schibsted Grotesk SemiBold"/>
                <a:cs typeface="Schibsted Grotesk SemiBold"/>
                <a:sym typeface="Schibsted Grotesk SemiBold"/>
              </a:rPr>
              <a:t>EMPLOYED AT A LIVING WAGE ALL YEAR ROUND. OUR STANDARDS ARE THE BEST IN THE INDUSTRY, AND THESE VALUES LIVE ON IN EVERY PROJECT WE TAKE ON.</a:t>
            </a:r>
            <a:endParaRPr sz="1900" b="0" i="0" u="none" strike="noStrike" cap="none">
              <a:solidFill>
                <a:srgbClr val="000000"/>
              </a:solidFill>
              <a:latin typeface="Schibsted Grotesk SemiBold"/>
              <a:ea typeface="Schibsted Grotesk SemiBold"/>
              <a:cs typeface="Schibsted Grotesk SemiBold"/>
              <a:sym typeface="Schibsted Grotesk SemiBold"/>
            </a:endParaRPr>
          </a:p>
        </p:txBody>
      </p:sp>
      <p:sp>
        <p:nvSpPr>
          <p:cNvPr id="105" name="Google Shape;105;p13"/>
          <p:cNvSpPr txBox="1">
            <a:spLocks noGrp="1"/>
          </p:cNvSpPr>
          <p:nvPr>
            <p:ph type="title" idx="4294967295"/>
          </p:nvPr>
        </p:nvSpPr>
        <p:spPr>
          <a:xfrm>
            <a:off x="7346921" y="1810246"/>
            <a:ext cx="4909800" cy="3988800"/>
          </a:xfrm>
          <a:prstGeom prst="rect">
            <a:avLst/>
          </a:prstGeom>
          <a:noFill/>
          <a:ln>
            <a:noFill/>
          </a:ln>
        </p:spPr>
        <p:txBody>
          <a:bodyPr spcFirstLastPara="1" wrap="square" lIns="0" tIns="10775" rIns="0" bIns="0" anchor="t" anchorCtr="0">
            <a:spAutoFit/>
          </a:bodyPr>
          <a:lstStyle/>
          <a:p>
            <a:pPr marL="12700" marR="5080" lvl="0" indent="0" algn="l" rtl="0">
              <a:lnSpc>
                <a:spcPct val="101499"/>
              </a:lnSpc>
              <a:spcBef>
                <a:spcPts val="0"/>
              </a:spcBef>
              <a:spcAft>
                <a:spcPts val="0"/>
              </a:spcAft>
              <a:buSzPts val="1400"/>
              <a:buNone/>
            </a:pPr>
            <a:r>
              <a:rPr lang="en-US" sz="2550">
                <a:latin typeface="Schibsted Grotesk SemiBold"/>
                <a:ea typeface="Schibsted Grotesk SemiBold"/>
                <a:cs typeface="Schibsted Grotesk SemiBold"/>
                <a:sym typeface="Schibsted Grotesk SemiBold"/>
              </a:rPr>
              <a:t>WE PROVIDE WHITE GLOVE, BEST-IN-CLASS SERVICE AT EVERY STAGE OF LAUNCHING YOUR FASHION LINE. </a:t>
            </a:r>
            <a:br>
              <a:rPr lang="en-US" sz="2550">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WE HANDLE EVERYTHING FROM FABRIC SOURCING </a:t>
            </a:r>
            <a:br>
              <a:rPr lang="en-US" sz="2550">
                <a:solidFill>
                  <a:srgbClr val="1B211F"/>
                </a:solidFill>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TO PATTERN-MAKING TO SEWING THAT LAST STITCH. IF YOU CAN ENVISION IT,</a:t>
            </a:r>
            <a:br>
              <a:rPr lang="en-US" sz="2550">
                <a:latin typeface="Schibsted Grotesk SemiBold"/>
                <a:ea typeface="Schibsted Grotesk SemiBold"/>
                <a:cs typeface="Schibsted Grotesk SemiBold"/>
                <a:sym typeface="Schibsted Grotesk SemiBold"/>
              </a:rPr>
            </a:br>
            <a:r>
              <a:rPr lang="en-US" sz="2550">
                <a:solidFill>
                  <a:srgbClr val="1B211F"/>
                </a:solidFill>
                <a:latin typeface="Schibsted Grotesk SemiBold"/>
                <a:ea typeface="Schibsted Grotesk SemiBold"/>
                <a:cs typeface="Schibsted Grotesk SemiBold"/>
                <a:sym typeface="Schibsted Grotesk SemiBold"/>
              </a:rPr>
              <a:t>WE CAN MAKE IT.</a:t>
            </a:r>
            <a:endParaRPr sz="2550">
              <a:latin typeface="Schibsted Grotesk SemiBold"/>
              <a:ea typeface="Schibsted Grotesk SemiBold"/>
              <a:cs typeface="Schibsted Grotesk SemiBold"/>
              <a:sym typeface="Schibsted Grotesk SemiBold"/>
            </a:endParaRPr>
          </a:p>
        </p:txBody>
      </p:sp>
      <p:pic>
        <p:nvPicPr>
          <p:cNvPr id="106" name="Google Shape;106;p13"/>
          <p:cNvPicPr preferRelativeResize="0"/>
          <p:nvPr/>
        </p:nvPicPr>
        <p:blipFill rotWithShape="1">
          <a:blip r:embed="rId3">
            <a:alphaModFix/>
          </a:blip>
          <a:srcRect l="6177" t="22851" r="1476"/>
          <a:stretch/>
        </p:blipFill>
        <p:spPr>
          <a:xfrm>
            <a:off x="6502587" y="0"/>
            <a:ext cx="6506476" cy="3630624"/>
          </a:xfrm>
          <a:prstGeom prst="rect">
            <a:avLst/>
          </a:prstGeom>
          <a:noFill/>
          <a:ln>
            <a:noFill/>
          </a:ln>
        </p:spPr>
      </p:pic>
      <p:pic>
        <p:nvPicPr>
          <p:cNvPr id="107" name="Google Shape;107;p13"/>
          <p:cNvPicPr preferRelativeResize="0"/>
          <p:nvPr/>
        </p:nvPicPr>
        <p:blipFill rotWithShape="1">
          <a:blip r:embed="rId4">
            <a:alphaModFix/>
          </a:blip>
          <a:srcRect/>
          <a:stretch/>
        </p:blipFill>
        <p:spPr>
          <a:xfrm>
            <a:off x="4250" y="1413900"/>
            <a:ext cx="6506476" cy="57150"/>
          </a:xfrm>
          <a:prstGeom prst="rect">
            <a:avLst/>
          </a:prstGeom>
          <a:noFill/>
          <a:ln>
            <a:noFill/>
          </a:ln>
        </p:spPr>
      </p:pic>
      <p:pic>
        <p:nvPicPr>
          <p:cNvPr id="108" name="Google Shape;108;p13"/>
          <p:cNvPicPr preferRelativeResize="0"/>
          <p:nvPr/>
        </p:nvPicPr>
        <p:blipFill rotWithShape="1">
          <a:blip r:embed="rId5">
            <a:alphaModFix/>
          </a:blip>
          <a:srcRect t="17439" b="181"/>
          <a:stretch/>
        </p:blipFill>
        <p:spPr>
          <a:xfrm>
            <a:off x="6510725" y="3630626"/>
            <a:ext cx="6506400" cy="6122974"/>
          </a:xfrm>
          <a:prstGeom prst="rect">
            <a:avLst/>
          </a:prstGeom>
          <a:noFill/>
          <a:ln>
            <a:noFill/>
          </a:ln>
        </p:spPr>
      </p:pic>
      <p:pic>
        <p:nvPicPr>
          <p:cNvPr id="109" name="Google Shape;109;p13"/>
          <p:cNvPicPr preferRelativeResize="0"/>
          <p:nvPr/>
        </p:nvPicPr>
        <p:blipFill rotWithShape="1">
          <a:blip r:embed="rId6">
            <a:alphaModFix/>
          </a:blip>
          <a:srcRect/>
          <a:stretch/>
        </p:blipFill>
        <p:spPr>
          <a:xfrm>
            <a:off x="4225" y="4866500"/>
            <a:ext cx="6506500" cy="2152650"/>
          </a:xfrm>
          <a:prstGeom prst="rect">
            <a:avLst/>
          </a:prstGeom>
          <a:noFill/>
          <a:ln>
            <a:noFill/>
          </a:ln>
        </p:spPr>
      </p:pic>
      <p:sp>
        <p:nvSpPr>
          <p:cNvPr id="110" name="Google Shape;110;p13"/>
          <p:cNvSpPr txBox="1"/>
          <p:nvPr/>
        </p:nvSpPr>
        <p:spPr>
          <a:xfrm>
            <a:off x="760050" y="2162975"/>
            <a:ext cx="5337900" cy="5649600"/>
          </a:xfrm>
          <a:prstGeom prst="rect">
            <a:avLst/>
          </a:prstGeom>
          <a:noFill/>
          <a:ln>
            <a:noFill/>
          </a:ln>
        </p:spPr>
        <p:txBody>
          <a:bodyPr spcFirstLastPara="1" wrap="square" lIns="0" tIns="11425" rIns="0" bIns="0" anchor="t" anchorCtr="0">
            <a:spAutoFit/>
          </a:bodyPr>
          <a:lstStyle/>
          <a:p>
            <a:pPr marL="0" marR="354330" lvl="0" indent="0" algn="l" rtl="0">
              <a:lnSpc>
                <a:spcPct val="102099"/>
              </a:lnSpc>
              <a:spcBef>
                <a:spcPts val="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SINCE 2005, TEG HAS DEVELOPED A REPUTATION</a:t>
            </a:r>
            <a:r>
              <a:rPr lang="en-US" sz="2000" b="0" i="0" u="none" strike="noStrike" cap="none">
                <a:solidFill>
                  <a:srgbClr val="000000"/>
                </a:solidFill>
                <a:latin typeface="Schibsted Grotesk Medium"/>
                <a:ea typeface="Schibsted Grotesk Medium"/>
                <a:cs typeface="Schibsted Grotesk Medium"/>
                <a:sym typeface="Schibsted Grotesk Medium"/>
              </a:rPr>
              <a:t> </a:t>
            </a:r>
            <a:r>
              <a:rPr lang="en-US" sz="2000" b="0" i="0" u="none" strike="noStrike" cap="none">
                <a:solidFill>
                  <a:srgbClr val="1B211F"/>
                </a:solidFill>
                <a:latin typeface="Schibsted Grotesk Medium"/>
                <a:ea typeface="Schibsted Grotesk Medium"/>
                <a:cs typeface="Schibsted Grotesk Medium"/>
                <a:sym typeface="Schibsted Grotesk Medium"/>
              </a:rPr>
              <a:t>FOR INTEGRITY AND SUPERIOR DOMESTIC CRAFTSMANSHIP.	</a:t>
            </a:r>
            <a:br>
              <a:rPr lang="en-US" sz="2000" b="0" i="0" u="none" strike="noStrike" cap="none">
                <a:solidFill>
                  <a:srgbClr val="1B211F"/>
                </a:solidFill>
                <a:latin typeface="Schibsted Grotesk Medium"/>
                <a:ea typeface="Schibsted Grotesk Medium"/>
                <a:cs typeface="Schibsted Grotesk Medium"/>
                <a:sym typeface="Schibsted Grotesk Medium"/>
              </a:rPr>
            </a:br>
            <a:r>
              <a:rPr lang="en-US" sz="2000" b="0" i="0" u="none" strike="noStrike" cap="none">
                <a:solidFill>
                  <a:srgbClr val="1B211F"/>
                </a:solidFill>
                <a:latin typeface="Schibsted Grotesk Medium"/>
                <a:ea typeface="Schibsted Grotesk Medium"/>
                <a:cs typeface="Schibsted Grotesk Medium"/>
                <a:sym typeface="Schibsted Grotesk Medium"/>
              </a:rPr>
              <a:t>OUR FOUNDER, JENNIFER EVANS, BUILT THIS BUSINESS ON TWO PILLARS —  DOING THE BEST WORK AND BEING</a:t>
            </a:r>
            <a:endParaRPr sz="2000" b="0" i="0" u="none" strike="noStrike" cap="none">
              <a:solidFill>
                <a:srgbClr val="000000"/>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THE BEST PLACE TO WORK.</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r>
              <a:rPr lang="en-US" sz="2000" b="0" i="0" u="none" strike="noStrike" cap="none">
                <a:solidFill>
                  <a:srgbClr val="1B211F"/>
                </a:solidFill>
                <a:latin typeface="Schibsted Grotesk Medium"/>
                <a:ea typeface="Schibsted Grotesk Medium"/>
                <a:cs typeface="Schibsted Grotesk Medium"/>
                <a:sym typeface="Schibsted Grotesk Medium"/>
              </a:rPr>
              <a:t>TEG CREATES JOBS THAT KEEP GARMENT WORKERS</a:t>
            </a:r>
            <a:r>
              <a:rPr lang="en-US" sz="2000" b="0" i="0" u="none" strike="noStrike" cap="none">
                <a:solidFill>
                  <a:schemeClr val="dk1"/>
                </a:solidFill>
                <a:latin typeface="Schibsted Grotesk Medium"/>
                <a:ea typeface="Schibsted Grotesk Medium"/>
                <a:cs typeface="Schibsted Grotesk Medium"/>
                <a:sym typeface="Schibsted Grotesk Medium"/>
              </a:rPr>
              <a:t> </a:t>
            </a:r>
            <a:r>
              <a:rPr lang="en-US" sz="2000" b="0" i="0" u="none" strike="noStrike" cap="none">
                <a:solidFill>
                  <a:srgbClr val="1B211F"/>
                </a:solidFill>
                <a:latin typeface="Schibsted Grotesk Medium"/>
                <a:ea typeface="Schibsted Grotesk Medium"/>
                <a:cs typeface="Schibsted Grotesk Medium"/>
                <a:sym typeface="Schibsted Grotesk Medium"/>
              </a:rPr>
              <a:t>EMPLOYED AT A LIVING WAGE ALL YEAR ROUND. </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080" lvl="0" indent="0" algn="l" rtl="0">
              <a:lnSpc>
                <a:spcPct val="101499"/>
              </a:lnSpc>
              <a:spcBef>
                <a:spcPts val="0"/>
              </a:spcBef>
              <a:spcAft>
                <a:spcPts val="0"/>
              </a:spcAft>
              <a:buClr>
                <a:schemeClr val="dk1"/>
              </a:buClr>
              <a:buSzPts val="1400"/>
              <a:buFont typeface="Arial"/>
              <a:buNone/>
            </a:pPr>
            <a:r>
              <a:rPr lang="en-US" sz="1950" b="0" i="0" u="none" strike="noStrike" cap="none">
                <a:solidFill>
                  <a:srgbClr val="1B211F"/>
                </a:solidFill>
                <a:latin typeface="Schibsted Grotesk Medium"/>
                <a:ea typeface="Schibsted Grotesk Medium"/>
                <a:cs typeface="Schibsted Grotesk Medium"/>
                <a:sym typeface="Schibsted Grotesk Medium"/>
              </a:rPr>
              <a:t>TEG WAS FOUNDED SPECIFICALLY FOR EMERGING DESIGNERS LIKE YOURSELF.</a:t>
            </a:r>
            <a:endParaRPr sz="2000" b="0" i="0" u="none" strike="noStrike" cap="none">
              <a:solidFill>
                <a:srgbClr val="1B211F"/>
              </a:solidFill>
              <a:latin typeface="Schibsted Grotesk Medium"/>
              <a:ea typeface="Schibsted Grotesk Medium"/>
              <a:cs typeface="Schibsted Grotesk Medium"/>
              <a:sym typeface="Schibsted Grotesk Medium"/>
            </a:endParaRPr>
          </a:p>
          <a:p>
            <a:pPr marL="12700" marR="564515" lvl="0" indent="0" algn="l" rtl="0">
              <a:lnSpc>
                <a:spcPct val="102099"/>
              </a:lnSpc>
              <a:spcBef>
                <a:spcPts val="0"/>
              </a:spcBef>
              <a:spcAft>
                <a:spcPts val="0"/>
              </a:spcAft>
              <a:buClr>
                <a:schemeClr val="dk1"/>
              </a:buClr>
              <a:buSzPts val="11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a:p>
            <a:pPr marL="6350" marR="0" lvl="0" indent="0" algn="l" rtl="0">
              <a:lnSpc>
                <a:spcPct val="100000"/>
              </a:lnSpc>
              <a:spcBef>
                <a:spcPts val="50"/>
              </a:spcBef>
              <a:spcAft>
                <a:spcPts val="0"/>
              </a:spcAft>
              <a:buClr>
                <a:srgbClr val="000000"/>
              </a:buClr>
              <a:buSzPts val="1900"/>
              <a:buFont typeface="Arial"/>
              <a:buNone/>
            </a:pPr>
            <a:endParaRPr sz="2000" b="0" i="0" u="none" strike="noStrike" cap="none">
              <a:solidFill>
                <a:srgbClr val="1B211F"/>
              </a:solidFill>
              <a:latin typeface="Schibsted Grotesk Medium"/>
              <a:ea typeface="Schibsted Grotesk Medium"/>
              <a:cs typeface="Schibsted Grotesk Medium"/>
              <a:sym typeface="Schibsted Grotesk Medium"/>
            </a:endParaRPr>
          </a:p>
        </p:txBody>
      </p:sp>
      <p:pic>
        <p:nvPicPr>
          <p:cNvPr id="111" name="Google Shape;111;p13"/>
          <p:cNvPicPr preferRelativeResize="0"/>
          <p:nvPr/>
        </p:nvPicPr>
        <p:blipFill rotWithShape="1">
          <a:blip r:embed="rId7">
            <a:alphaModFix/>
          </a:blip>
          <a:srcRect t="8200" b="8200"/>
          <a:stretch/>
        </p:blipFill>
        <p:spPr>
          <a:xfrm>
            <a:off x="6502587" y="0"/>
            <a:ext cx="6506476" cy="3630626"/>
          </a:xfrm>
          <a:prstGeom prst="rect">
            <a:avLst/>
          </a:prstGeom>
          <a:noFill/>
          <a:ln>
            <a:noFill/>
          </a:ln>
        </p:spPr>
      </p:pic>
      <p:pic>
        <p:nvPicPr>
          <p:cNvPr id="112" name="Google Shape;112;p13" title="TEG-20-badge-circle-transparent.png"/>
          <p:cNvPicPr preferRelativeResize="0"/>
          <p:nvPr/>
        </p:nvPicPr>
        <p:blipFill>
          <a:blip r:embed="rId8">
            <a:alphaModFix/>
          </a:blip>
          <a:stretch>
            <a:fillRect/>
          </a:stretch>
        </p:blipFill>
        <p:spPr>
          <a:xfrm>
            <a:off x="2142200" y="7355200"/>
            <a:ext cx="1979527" cy="197952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4"/>
          <p:cNvSpPr txBox="1"/>
          <p:nvPr/>
        </p:nvSpPr>
        <p:spPr>
          <a:xfrm>
            <a:off x="618027" y="2135944"/>
            <a:ext cx="5270400" cy="303900"/>
          </a:xfrm>
          <a:prstGeom prst="rect">
            <a:avLst/>
          </a:prstGeom>
          <a:noFill/>
          <a:ln>
            <a:noFill/>
          </a:ln>
        </p:spPr>
        <p:txBody>
          <a:bodyPr spcFirstLastPara="1" wrap="square" lIns="0" tIns="11425" rIns="0" bIns="0" anchor="t" anchorCtr="0">
            <a:spAutoFit/>
          </a:bodyPr>
          <a:lstStyle/>
          <a:p>
            <a:pPr marL="6350" marR="0" lvl="0" indent="0" algn="ctr" rtl="0">
              <a:lnSpc>
                <a:spcPct val="100000"/>
              </a:lnSpc>
              <a:spcBef>
                <a:spcPts val="50"/>
              </a:spcBef>
              <a:spcAft>
                <a:spcPts val="0"/>
              </a:spcAft>
              <a:buClr>
                <a:srgbClr val="000000"/>
              </a:buClr>
              <a:buSzPts val="1900"/>
              <a:buFont typeface="Arial"/>
              <a:buNone/>
            </a:pPr>
            <a:endParaRPr sz="1900" b="0" i="0" u="none" strike="noStrike" cap="none">
              <a:solidFill>
                <a:srgbClr val="000000"/>
              </a:solidFill>
              <a:latin typeface="Schibsted Grotesk SemiBold"/>
              <a:ea typeface="Schibsted Grotesk SemiBold"/>
              <a:cs typeface="Schibsted Grotesk SemiBold"/>
              <a:sym typeface="Schibsted Grotesk SemiBold"/>
            </a:endParaRPr>
          </a:p>
        </p:txBody>
      </p:sp>
      <p:sp>
        <p:nvSpPr>
          <p:cNvPr id="118" name="Google Shape;118;p14"/>
          <p:cNvSpPr txBox="1">
            <a:spLocks noGrp="1"/>
          </p:cNvSpPr>
          <p:nvPr>
            <p:ph type="title" idx="4294967295"/>
          </p:nvPr>
        </p:nvSpPr>
        <p:spPr>
          <a:xfrm>
            <a:off x="7339700" y="2704775"/>
            <a:ext cx="4871100" cy="5005800"/>
          </a:xfrm>
          <a:prstGeom prst="rect">
            <a:avLst/>
          </a:prstGeom>
          <a:noFill/>
          <a:ln>
            <a:noFill/>
          </a:ln>
        </p:spPr>
        <p:txBody>
          <a:bodyPr spcFirstLastPara="1" wrap="square" lIns="0" tIns="10775" rIns="0" bIns="0" anchor="t" anchorCtr="0">
            <a:spAutoFit/>
          </a:bodyPr>
          <a:lstStyle/>
          <a:p>
            <a:pPr marL="1270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WE PROVIDE WHITE GLOVE, BEST-IN-CLASS SERVICE AT EVERY STAGE OF LAUNCHING YOUR FASHION LINE. </a:t>
            </a:r>
            <a:endParaRPr sz="2000">
              <a:solidFill>
                <a:srgbClr val="1B211F"/>
              </a:solidFill>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OUR TEAM’S SKILLS HAVE BEEN FINELY TUNED TO PROVIDE THE LEVEL OF EXPERTISE, QUALITY, AND GUIDANCE TO DEVELOP YOUR BRAND.</a:t>
            </a: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latin typeface="Schibsted Grotesk Medium"/>
                <a:ea typeface="Schibsted Grotesk Medium"/>
                <a:cs typeface="Schibsted Grotesk Medium"/>
                <a:sym typeface="Schibsted Grotesk Medium"/>
              </a:rPr>
              <a:t>OUR BUSINESS PRACTICES ARE STRAIGHT-FORWARD, FAIR, AND ETHICAL.</a:t>
            </a: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endParaRPr sz="2000">
              <a:latin typeface="Schibsted Grotesk Medium"/>
              <a:ea typeface="Schibsted Grotesk Medium"/>
              <a:cs typeface="Schibsted Grotesk Medium"/>
              <a:sym typeface="Schibsted Grotesk Medium"/>
            </a:endParaRPr>
          </a:p>
          <a:p>
            <a:pPr marL="0" marR="5080" lvl="0" indent="0" algn="l" rtl="0">
              <a:lnSpc>
                <a:spcPct val="101499"/>
              </a:lnSpc>
              <a:spcBef>
                <a:spcPts val="0"/>
              </a:spcBef>
              <a:spcAft>
                <a:spcPts val="0"/>
              </a:spcAft>
              <a:buSzPts val="1400"/>
              <a:buNone/>
            </a:pPr>
            <a:r>
              <a:rPr lang="en-US" sz="2000">
                <a:solidFill>
                  <a:srgbClr val="1B211F"/>
                </a:solidFill>
                <a:latin typeface="Schibsted Grotesk Medium"/>
                <a:ea typeface="Schibsted Grotesk Medium"/>
                <a:cs typeface="Schibsted Grotesk Medium"/>
                <a:sym typeface="Schibsted Grotesk Medium"/>
              </a:rPr>
              <a:t>IF YOU CAN ENVISION IT,</a:t>
            </a:r>
            <a:br>
              <a:rPr lang="en-US" sz="2000">
                <a:latin typeface="Schibsted Grotesk Medium"/>
                <a:ea typeface="Schibsted Grotesk Medium"/>
                <a:cs typeface="Schibsted Grotesk Medium"/>
                <a:sym typeface="Schibsted Grotesk Medium"/>
              </a:rPr>
            </a:br>
            <a:r>
              <a:rPr lang="en-US" sz="2000">
                <a:solidFill>
                  <a:srgbClr val="1B211F"/>
                </a:solidFill>
                <a:latin typeface="Schibsted Grotesk Medium"/>
                <a:ea typeface="Schibsted Grotesk Medium"/>
                <a:cs typeface="Schibsted Grotesk Medium"/>
                <a:sym typeface="Schibsted Grotesk Medium"/>
              </a:rPr>
              <a:t>WE CAN MAKE IT.</a:t>
            </a:r>
            <a:endParaRPr sz="2000">
              <a:latin typeface="Schibsted Grotesk Medium"/>
              <a:ea typeface="Schibsted Grotesk Medium"/>
              <a:cs typeface="Schibsted Grotesk Medium"/>
              <a:sym typeface="Schibsted Grotesk Medium"/>
            </a:endParaRPr>
          </a:p>
        </p:txBody>
      </p:sp>
      <p:pic>
        <p:nvPicPr>
          <p:cNvPr id="119" name="Google Shape;119;p14"/>
          <p:cNvPicPr preferRelativeResize="0"/>
          <p:nvPr/>
        </p:nvPicPr>
        <p:blipFill rotWithShape="1">
          <a:blip r:embed="rId3">
            <a:alphaModFix/>
          </a:blip>
          <a:srcRect/>
          <a:stretch/>
        </p:blipFill>
        <p:spPr>
          <a:xfrm>
            <a:off x="6506850" y="1413900"/>
            <a:ext cx="6497951" cy="57150"/>
          </a:xfrm>
          <a:prstGeom prst="rect">
            <a:avLst/>
          </a:prstGeom>
          <a:noFill/>
          <a:ln>
            <a:noFill/>
          </a:ln>
        </p:spPr>
      </p:pic>
      <p:sp>
        <p:nvSpPr>
          <p:cNvPr id="120" name="Google Shape;120;p14"/>
          <p:cNvSpPr txBox="1"/>
          <p:nvPr/>
        </p:nvSpPr>
        <p:spPr>
          <a:xfrm>
            <a:off x="6502637" y="0"/>
            <a:ext cx="6506400" cy="1337700"/>
          </a:xfrm>
          <a:prstGeom prst="rect">
            <a:avLst/>
          </a:prstGeom>
          <a:noFill/>
          <a:ln>
            <a:noFill/>
          </a:ln>
        </p:spPr>
        <p:txBody>
          <a:bodyPr spcFirstLastPara="1" wrap="square" lIns="0" tIns="173975" rIns="0" bIns="0" anchor="t" anchorCtr="0">
            <a:spAutoFit/>
          </a:bodyPr>
          <a:lstStyle/>
          <a:p>
            <a:pPr marL="12700" marR="5080" lvl="0" indent="0" algn="ctr" rtl="0">
              <a:lnSpc>
                <a:spcPct val="104503"/>
              </a:lnSpc>
              <a:spcBef>
                <a:spcPts val="0"/>
              </a:spcBef>
              <a:spcAft>
                <a:spcPts val="0"/>
              </a:spcAft>
              <a:buClr>
                <a:srgbClr val="000000"/>
              </a:buClr>
              <a:buSzPts val="7550"/>
              <a:buFont typeface="Arial"/>
              <a:buNone/>
            </a:pPr>
            <a:r>
              <a:rPr lang="en-US" sz="7550" b="0" i="0" u="none" strike="noStrike" cap="none">
                <a:solidFill>
                  <a:srgbClr val="1B211F"/>
                </a:solidFill>
                <a:latin typeface="Schibsted Grotesk Medium"/>
                <a:ea typeface="Schibsted Grotesk Medium"/>
                <a:cs typeface="Schibsted Grotesk Medium"/>
                <a:sym typeface="Schibsted Grotesk Medium"/>
              </a:rPr>
              <a:t>WHY TEG?</a:t>
            </a:r>
            <a:endParaRPr sz="7550" b="0" i="0" u="none" strike="noStrike" cap="none">
              <a:solidFill>
                <a:srgbClr val="000000"/>
              </a:solidFill>
              <a:latin typeface="Schibsted Grotesk Medium"/>
              <a:ea typeface="Schibsted Grotesk Medium"/>
              <a:cs typeface="Schibsted Grotesk Medium"/>
              <a:sym typeface="Schibsted Grotesk Medium"/>
            </a:endParaRPr>
          </a:p>
        </p:txBody>
      </p:sp>
      <p:pic>
        <p:nvPicPr>
          <p:cNvPr id="121" name="Google Shape;121;p14"/>
          <p:cNvPicPr preferRelativeResize="0"/>
          <p:nvPr/>
        </p:nvPicPr>
        <p:blipFill rotWithShape="1">
          <a:blip r:embed="rId4">
            <a:alphaModFix/>
          </a:blip>
          <a:srcRect r="6855" b="8817"/>
          <a:stretch/>
        </p:blipFill>
        <p:spPr>
          <a:xfrm>
            <a:off x="0" y="0"/>
            <a:ext cx="6506400" cy="975359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0F0EE"/>
        </a:solidFill>
        <a:effectLst/>
      </p:bgPr>
    </p:bg>
    <p:spTree>
      <p:nvGrpSpPr>
        <p:cNvPr id="1" name="Shape 125"/>
        <p:cNvGrpSpPr/>
        <p:nvPr/>
      </p:nvGrpSpPr>
      <p:grpSpPr>
        <a:xfrm>
          <a:off x="0" y="0"/>
          <a:ext cx="0" cy="0"/>
          <a:chOff x="0" y="0"/>
          <a:chExt cx="0" cy="0"/>
        </a:xfrm>
      </p:grpSpPr>
      <p:sp>
        <p:nvSpPr>
          <p:cNvPr id="2" name="Retângulo 1">
            <a:extLst>
              <a:ext uri="{FF2B5EF4-FFF2-40B4-BE49-F238E27FC236}">
                <a16:creationId xmlns:a16="http://schemas.microsoft.com/office/drawing/2014/main" id="{B1AF7900-046D-03CA-A6EC-516F99D4D184}"/>
              </a:ext>
            </a:extLst>
          </p:cNvPr>
          <p:cNvSpPr/>
          <p:nvPr/>
        </p:nvSpPr>
        <p:spPr>
          <a:xfrm>
            <a:off x="0" y="-1"/>
            <a:ext cx="13004800" cy="975360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6" name="Google Shape;126;p15"/>
          <p:cNvSpPr txBox="1">
            <a:spLocks noGrp="1"/>
          </p:cNvSpPr>
          <p:nvPr>
            <p:ph type="ctrTitle" idx="4294967295"/>
          </p:nvPr>
        </p:nvSpPr>
        <p:spPr>
          <a:xfrm>
            <a:off x="302452" y="436827"/>
            <a:ext cx="12399895" cy="142830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1400"/>
              <a:buFont typeface="Arial"/>
              <a:buNone/>
            </a:pPr>
            <a:r>
              <a:rPr lang="en-US" sz="9200" i="0" u="none" strike="noStrike" cap="none" dirty="0">
                <a:solidFill>
                  <a:srgbClr val="1B211F"/>
                </a:solidFill>
                <a:latin typeface="Schibsted Grotesk Medium"/>
                <a:ea typeface="Schibsted Grotesk Medium"/>
                <a:cs typeface="Schibsted Grotesk Medium"/>
                <a:sym typeface="Schibsted Grotesk Medium"/>
              </a:rPr>
              <a:t>PROJECT HIGHLIGHT</a:t>
            </a:r>
            <a:endParaRPr sz="9200" i="0" u="none" strike="noStrike" cap="none" dirty="0">
              <a:solidFill>
                <a:srgbClr val="1B211F"/>
              </a:solidFill>
              <a:latin typeface="Schibsted Grotesk Medium"/>
              <a:ea typeface="Schibsted Grotesk Medium"/>
              <a:cs typeface="Schibsted Grotesk Medium"/>
              <a:sym typeface="Schibsted Grotesk Medium"/>
            </a:endParaRPr>
          </a:p>
        </p:txBody>
      </p:sp>
      <p:sp>
        <p:nvSpPr>
          <p:cNvPr id="127" name="Google Shape;127;p15"/>
          <p:cNvSpPr/>
          <p:nvPr/>
        </p:nvSpPr>
        <p:spPr>
          <a:xfrm>
            <a:off x="4986" y="1865127"/>
            <a:ext cx="13000355" cy="0"/>
          </a:xfrm>
          <a:custGeom>
            <a:avLst/>
            <a:gdLst/>
            <a:ahLst/>
            <a:cxnLst/>
            <a:rect l="l" t="t" r="r" b="b"/>
            <a:pathLst>
              <a:path w="13000355" h="120000" extrusionOk="0">
                <a:moveTo>
                  <a:pt x="0" y="0"/>
                </a:moveTo>
                <a:lnTo>
                  <a:pt x="12999808" y="0"/>
                </a:lnTo>
              </a:path>
            </a:pathLst>
          </a:custGeom>
          <a:noFill/>
          <a:ln w="9525" cap="flat" cmpd="sng">
            <a:solidFill>
              <a:srgbClr val="1B211F">
                <a:alpha val="14120"/>
              </a:srgbClr>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8" name="Google Shape;128;p15"/>
          <p:cNvSpPr txBox="1"/>
          <p:nvPr/>
        </p:nvSpPr>
        <p:spPr>
          <a:xfrm>
            <a:off x="302452" y="8320375"/>
            <a:ext cx="39327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1	</a:t>
            </a:r>
            <a:endParaRPr sz="1800" dirty="0">
              <a:latin typeface="Schibsted Grotesk Medium"/>
              <a:ea typeface="Schibsted Grotesk Medium"/>
              <a:cs typeface="Schibsted Grotesk Medium"/>
              <a:sym typeface="Schibsted Grotesk Medium"/>
            </a:endParaRPr>
          </a:p>
        </p:txBody>
      </p:sp>
      <p:sp>
        <p:nvSpPr>
          <p:cNvPr id="129" name="Google Shape;129;p15"/>
          <p:cNvSpPr txBox="1"/>
          <p:nvPr/>
        </p:nvSpPr>
        <p:spPr>
          <a:xfrm>
            <a:off x="8951147" y="8320375"/>
            <a:ext cx="37512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PLACEHOLDER 3</a:t>
            </a:r>
            <a:endParaRPr sz="1800" dirty="0">
              <a:latin typeface="Schibsted Grotesk Medium"/>
              <a:ea typeface="Schibsted Grotesk Medium"/>
              <a:cs typeface="Schibsted Grotesk Medium"/>
              <a:sym typeface="Schibsted Grotesk Medium"/>
            </a:endParaRPr>
          </a:p>
        </p:txBody>
      </p:sp>
      <p:sp>
        <p:nvSpPr>
          <p:cNvPr id="130" name="Google Shape;130;p15"/>
          <p:cNvSpPr txBox="1"/>
          <p:nvPr/>
        </p:nvSpPr>
        <p:spPr>
          <a:xfrm>
            <a:off x="4626799" y="8320375"/>
            <a:ext cx="3932700" cy="490200"/>
          </a:xfrm>
          <a:prstGeom prst="rect">
            <a:avLst/>
          </a:prstGeom>
          <a:noFill/>
          <a:ln>
            <a:noFill/>
          </a:ln>
        </p:spPr>
        <p:txBody>
          <a:bodyPr spcFirstLastPara="1" wrap="square" lIns="91425" tIns="91425" rIns="91425" bIns="91425" anchor="t" anchorCtr="0">
            <a:noAutofit/>
          </a:bodyPr>
          <a:lstStyle/>
          <a:p>
            <a:pPr lvl="0" algn="ctr"/>
            <a:r>
              <a:rPr lang="en-US" sz="1800" dirty="0">
                <a:latin typeface="Schibsted Grotesk Medium"/>
                <a:ea typeface="Schibsted Grotesk Medium"/>
                <a:cs typeface="Schibsted Grotesk Medium"/>
                <a:sym typeface="Schibsted Grotesk Medium"/>
              </a:rPr>
              <a:t>	PLACEHOLDER 2	</a:t>
            </a:r>
            <a:endParaRPr sz="1800" dirty="0">
              <a:latin typeface="Schibsted Grotesk Medium"/>
              <a:ea typeface="Schibsted Grotesk Medium"/>
              <a:cs typeface="Schibsted Grotesk Medium"/>
              <a:sym typeface="Schibsted Grotesk Medium"/>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373</Words>
  <Application>Microsoft Office PowerPoint</Application>
  <PresentationFormat>Personalizar</PresentationFormat>
  <Paragraphs>46</Paragraphs>
  <Slides>12</Slides>
  <Notes>12</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12</vt:i4>
      </vt:variant>
    </vt:vector>
  </HeadingPairs>
  <TitlesOfParts>
    <vt:vector size="17" baseType="lpstr">
      <vt:lpstr>Schibsted Grotesk SemiBold</vt:lpstr>
      <vt:lpstr>Calibri</vt:lpstr>
      <vt:lpstr>Arial</vt:lpstr>
      <vt:lpstr>Schibsted Grotesk Medium</vt:lpstr>
      <vt:lpstr>Office Theme</vt:lpstr>
      <vt:lpstr>WELCOME TO TEG</vt:lpstr>
      <vt:lpstr>PROPOSAL FOR</vt:lpstr>
      <vt:lpstr>Apresentação do PowerPoint</vt:lpstr>
      <vt:lpstr>AGENDA</vt:lpstr>
      <vt:lpstr>PRIORITIES</vt:lpstr>
      <vt:lpstr>Apresentação do PowerPoint</vt:lpstr>
      <vt:lpstr>WE PROVIDE WHITE GLOVE, BEST-IN-CLASS SERVICE AT EVERY STAGE OF LAUNCHING YOUR FASHION LINE.  WE HANDLE EVERYTHING FROM FABRIC SOURCING  TO PATTERN-MAKING TO SEWING THAT LAST STITCH. IF YOU CAN ENVISION IT, WE CAN MAKE IT.</vt:lpstr>
      <vt:lpstr>WE PROVIDE WHITE GLOVE, BEST-IN-CLASS SERVICE AT EVERY STAGE OF LAUNCHING YOUR FASHION LINE.   OUR TEAM’S SKILLS HAVE BEEN FINELY TUNED TO PROVIDE THE LEVEL OF EXPERTISE, QUALITY, AND GUIDANCE TO DEVELOP YOUR BRAND.  OUR BUSINESS PRACTICES ARE STRAIGHT-FORWARD, FAIR, AND ETHICAL.  IF YOU CAN ENVISION IT, WE CAN MAKE IT.</vt:lpstr>
      <vt:lpstr>PROJECT HIGHLIGHT</vt:lpstr>
      <vt:lpstr>Apresentação do PowerPoint</vt:lpstr>
      <vt:lpstr>Apresentação do PowerPoint</vt:lpstr>
      <vt:lpstr>NEXT STEPS WITH TEG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ESTÊVÃO SANTOS CAVALCANTE</cp:lastModifiedBy>
  <cp:revision>6</cp:revision>
  <dcterms:modified xsi:type="dcterms:W3CDTF">2025-12-31T17:53:11Z</dcterms:modified>
</cp:coreProperties>
</file>